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2192000" cy="6858000"/>
  <p:notesSz cx="6858000" cy="12192000"/>
  <p:embeddedFontLst>
    <p:embeddedFont>
      <p:font typeface="MiSans" panose="020B0604020202020204" charset="-122"/>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1" d="100"/>
          <a:sy n="61" d="100"/>
        </p:scale>
        <p:origin x="2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2948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jpg"/><Relationship Id="rId7"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jp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3.jp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17.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33.jpg"/><Relationship Id="rId7"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6.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6.png"/><Relationship Id="rId7"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jp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8.jp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3.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1D31E2"/>
        </a:solidFill>
        <a:effectLst/>
      </p:bgPr>
    </p:bg>
    <p:spTree>
      <p:nvGrpSpPr>
        <p:cNvPr id="1" name=""/>
        <p:cNvGrpSpPr/>
        <p:nvPr/>
      </p:nvGrpSpPr>
      <p:grpSpPr>
        <a:xfrm>
          <a:off x="0" y="0"/>
          <a:ext cx="0" cy="0"/>
          <a:chOff x="0" y="0"/>
          <a:chExt cx="0" cy="0"/>
        </a:xfrm>
      </p:grpSpPr>
      <p:pic>
        <p:nvPicPr>
          <p:cNvPr id="2" name="Image 0" descr="https://kimi-img.moonshot.cn/pub/slides/slides_tmpl/image/25-08-27-20:07:28-d2nfa018bjvh7rlj0eug.jpg"/>
          <p:cNvPicPr>
            <a:picLocks noChangeAspect="1"/>
          </p:cNvPicPr>
          <p:nvPr/>
        </p:nvPicPr>
        <p:blipFill>
          <a:blip r:embed="rId3"/>
          <a:stretch>
            <a:fillRect/>
          </a:stretch>
        </p:blipFill>
        <p:spPr>
          <a:xfrm>
            <a:off x="0" y="0"/>
            <a:ext cx="12203430" cy="7070725"/>
          </a:xfrm>
          <a:prstGeom prst="rect">
            <a:avLst/>
          </a:prstGeom>
        </p:spPr>
      </p:pic>
      <p:sp>
        <p:nvSpPr>
          <p:cNvPr id="3" name="Text 0"/>
          <p:cNvSpPr/>
          <p:nvPr/>
        </p:nvSpPr>
        <p:spPr>
          <a:xfrm>
            <a:off x="1552575" y="1550035"/>
            <a:ext cx="6264275" cy="2274570"/>
          </a:xfrm>
          <a:prstGeom prst="rect">
            <a:avLst/>
          </a:prstGeom>
          <a:noFill/>
          <a:ln/>
        </p:spPr>
        <p:txBody>
          <a:bodyPr wrap="square" lIns="91440" tIns="45720" rIns="91440" bIns="45720" rtlCol="0" anchor="t"/>
          <a:lstStyle/>
          <a:p>
            <a:pPr>
              <a:lnSpc>
                <a:spcPct val="100000"/>
              </a:lnSpc>
            </a:pPr>
            <a:r>
              <a:rPr lang="en-US" sz="5400" b="1" dirty="0">
                <a:solidFill>
                  <a:srgbClr val="1D31E2"/>
                </a:solidFill>
                <a:latin typeface="MiSans" pitchFamily="34" charset="0"/>
                <a:ea typeface="MiSans" pitchFamily="34" charset="-122"/>
                <a:cs typeface="MiSans" pitchFamily="34" charset="-120"/>
              </a:rPr>
              <a:t>AI Study Buddy Blueprint</a:t>
            </a:r>
            <a:endParaRPr lang="en-US" sz="1600" dirty="0"/>
          </a:p>
        </p:txBody>
      </p:sp>
      <p:pic>
        <p:nvPicPr>
          <p:cNvPr id="4" name="Image 1" descr="https://kimi-img.moonshot.cn/pub/slides/slides_tmpl/image/25-08-27-20:07:28-d2nfa018bjvh7rlj0etg.png"/>
          <p:cNvPicPr>
            <a:picLocks noChangeAspect="1"/>
          </p:cNvPicPr>
          <p:nvPr/>
        </p:nvPicPr>
        <p:blipFill>
          <a:blip r:embed="rId4"/>
          <a:stretch>
            <a:fillRect/>
          </a:stretch>
        </p:blipFill>
        <p:spPr>
          <a:xfrm>
            <a:off x="1682115" y="4500245"/>
            <a:ext cx="2195830" cy="544195"/>
          </a:xfrm>
          <a:prstGeom prst="rect">
            <a:avLst/>
          </a:prstGeom>
        </p:spPr>
      </p:pic>
      <p:sp>
        <p:nvSpPr>
          <p:cNvPr id="5" name="Text 1"/>
          <p:cNvSpPr/>
          <p:nvPr/>
        </p:nvSpPr>
        <p:spPr>
          <a:xfrm>
            <a:off x="1820545" y="4554855"/>
            <a:ext cx="2058035" cy="338554"/>
          </a:xfrm>
          <a:prstGeom prst="rect">
            <a:avLst/>
          </a:prstGeom>
          <a:noFill/>
          <a:ln/>
        </p:spPr>
        <p:txBody>
          <a:bodyPr wrap="square" lIns="91440" tIns="45720" rIns="91440" bIns="45720" rtlCol="0" anchor="t">
            <a:spAutoFit/>
          </a:bodyPr>
          <a:lstStyle/>
          <a:p>
            <a:pPr algn="ctr">
              <a:lnSpc>
                <a:spcPct val="100000"/>
              </a:lnSpc>
            </a:pPr>
            <a:r>
              <a:rPr lang="en-US" sz="1600" dirty="0">
                <a:solidFill>
                  <a:srgbClr val="FFFFFF"/>
                </a:solidFill>
                <a:latin typeface="MiSans" pitchFamily="34" charset="0"/>
                <a:ea typeface="MiSans" pitchFamily="34" charset="-122"/>
                <a:cs typeface="MiSans" pitchFamily="34" charset="-120"/>
              </a:rPr>
              <a:t>Sean Wong</a:t>
            </a:r>
            <a:endParaRPr lang="en-US" sz="1600" dirty="0"/>
          </a:p>
        </p:txBody>
      </p:sp>
      <p:pic>
        <p:nvPicPr>
          <p:cNvPr id="6" name="Image 2" descr="https://kimi-img.moonshot.cn/pub/slides/slides_tmpl/image/25-08-27-20:07:28-d2nfa018bjvh7rlj0etg.png"/>
          <p:cNvPicPr>
            <a:picLocks noChangeAspect="1"/>
          </p:cNvPicPr>
          <p:nvPr/>
        </p:nvPicPr>
        <p:blipFill>
          <a:blip r:embed="rId4"/>
          <a:stretch>
            <a:fillRect/>
          </a:stretch>
        </p:blipFill>
        <p:spPr>
          <a:xfrm>
            <a:off x="4154805" y="4500245"/>
            <a:ext cx="2195830" cy="544195"/>
          </a:xfrm>
          <a:prstGeom prst="rect">
            <a:avLst/>
          </a:prstGeom>
        </p:spPr>
      </p:pic>
      <p:sp>
        <p:nvSpPr>
          <p:cNvPr id="7" name="Text 2"/>
          <p:cNvSpPr/>
          <p:nvPr/>
        </p:nvSpPr>
        <p:spPr>
          <a:xfrm>
            <a:off x="4452359" y="4554855"/>
            <a:ext cx="1726250" cy="245467"/>
          </a:xfrm>
          <a:prstGeom prst="rect">
            <a:avLst/>
          </a:prstGeom>
          <a:noFill/>
          <a:ln/>
        </p:spPr>
        <p:txBody>
          <a:bodyPr wrap="square" lIns="91440" tIns="45720" rIns="91440" bIns="45720" rtlCol="0" anchor="t">
            <a:spAutoFit/>
          </a:bodyPr>
          <a:lstStyle/>
          <a:p>
            <a:pPr algn="ctr">
              <a:lnSpc>
                <a:spcPct val="100000"/>
              </a:lnSpc>
            </a:pPr>
            <a:r>
              <a:rPr lang="en-US" sz="1600" dirty="0">
                <a:solidFill>
                  <a:srgbClr val="FFFFFF"/>
                </a:solidFill>
                <a:latin typeface="MiSans" pitchFamily="34" charset="0"/>
                <a:ea typeface="MiSans" pitchFamily="34" charset="-122"/>
                <a:cs typeface="MiSans" pitchFamily="34" charset="-120"/>
              </a:rPr>
              <a:t>2025/08/05</a:t>
            </a:r>
            <a:endParaRPr lang="en-US" sz="1600" dirty="0"/>
          </a:p>
        </p:txBody>
      </p:sp>
      <p:pic>
        <p:nvPicPr>
          <p:cNvPr id="8" name="Image 3" descr="https://kimi-img.moonshot.cn/pub/slides/slides_tmpl/image/25-08-27-20:07:28-d2nfa018bjvh7rlj0eu0.png"/>
          <p:cNvPicPr>
            <a:picLocks noChangeAspect="1"/>
          </p:cNvPicPr>
          <p:nvPr/>
        </p:nvPicPr>
        <p:blipFill>
          <a:blip r:embed="rId5"/>
          <a:stretch>
            <a:fillRect/>
          </a:stretch>
        </p:blipFill>
        <p:spPr>
          <a:xfrm>
            <a:off x="10076180" y="0"/>
            <a:ext cx="2116455" cy="2286000"/>
          </a:xfrm>
          <a:prstGeom prst="rect">
            <a:avLst/>
          </a:prstGeom>
        </p:spPr>
      </p:pic>
      <p:pic>
        <p:nvPicPr>
          <p:cNvPr id="9" name="Image 4" descr="https://kimi-img.moonshot.cn/pub/slides/slides_tmpl/image/25-08-27-20:07:28-d2nfa018bjvh7rlj0et0.png"/>
          <p:cNvPicPr>
            <a:picLocks noChangeAspect="1"/>
          </p:cNvPicPr>
          <p:nvPr/>
        </p:nvPicPr>
        <p:blipFill>
          <a:blip r:embed="rId6"/>
          <a:stretch>
            <a:fillRect/>
          </a:stretch>
        </p:blipFill>
        <p:spPr>
          <a:xfrm>
            <a:off x="0" y="5230495"/>
            <a:ext cx="2066290" cy="1627505"/>
          </a:xfrm>
          <a:prstGeom prst="rect">
            <a:avLst/>
          </a:prstGeom>
        </p:spPr>
      </p:pic>
      <p:pic>
        <p:nvPicPr>
          <p:cNvPr id="10" name="Image 5" descr="https://kimi-img.moonshot.cn/pub/slides/slides_tmpl/image/25-08-27-20:07:28-d2nfa018bjvh7rlj0f0g.png"/>
          <p:cNvPicPr>
            <a:picLocks noChangeAspect="1"/>
          </p:cNvPicPr>
          <p:nvPr/>
        </p:nvPicPr>
        <p:blipFill>
          <a:blip r:embed="rId7"/>
          <a:stretch>
            <a:fillRect/>
          </a:stretch>
        </p:blipFill>
        <p:spPr>
          <a:xfrm flipH="1">
            <a:off x="7745730" y="584200"/>
            <a:ext cx="3561080" cy="6280150"/>
          </a:xfrm>
          <a:prstGeom prst="rect">
            <a:avLst/>
          </a:prstGeom>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1D31E2"/>
        </a:solidFill>
        <a:effectLst/>
      </p:bgPr>
    </p:bg>
    <p:spTree>
      <p:nvGrpSpPr>
        <p:cNvPr id="1" name=""/>
        <p:cNvGrpSpPr/>
        <p:nvPr/>
      </p:nvGrpSpPr>
      <p:grpSpPr>
        <a:xfrm>
          <a:off x="0" y="0"/>
          <a:ext cx="0" cy="0"/>
          <a:chOff x="0" y="0"/>
          <a:chExt cx="0" cy="0"/>
        </a:xfrm>
      </p:grpSpPr>
      <p:pic>
        <p:nvPicPr>
          <p:cNvPr id="2" name="Image 0" descr="https://kimi-img.moonshot.cn/pub/slides/slides_tmpl/image/25-08-27-20:07:28-d2nfa018bjvh7rlj0eug.jpg"/>
          <p:cNvPicPr>
            <a:picLocks noChangeAspect="1"/>
          </p:cNvPicPr>
          <p:nvPr/>
        </p:nvPicPr>
        <p:blipFill>
          <a:blip r:embed="rId3"/>
          <a:stretch>
            <a:fillRect/>
          </a:stretch>
        </p:blipFill>
        <p:spPr>
          <a:xfrm>
            <a:off x="0" y="0"/>
            <a:ext cx="12192635" cy="6858000"/>
          </a:xfrm>
          <a:prstGeom prst="rect">
            <a:avLst/>
          </a:prstGeom>
        </p:spPr>
      </p:pic>
      <p:sp>
        <p:nvSpPr>
          <p:cNvPr id="3" name="Text 0"/>
          <p:cNvSpPr/>
          <p:nvPr/>
        </p:nvSpPr>
        <p:spPr>
          <a:xfrm>
            <a:off x="423545" y="3815080"/>
            <a:ext cx="5547360" cy="499467"/>
          </a:xfrm>
          <a:prstGeom prst="rect">
            <a:avLst/>
          </a:prstGeom>
          <a:noFill/>
          <a:ln/>
        </p:spPr>
        <p:txBody>
          <a:bodyPr wrap="square" lIns="0" tIns="0" rIns="0" bIns="0" rtlCol="0" anchor="t">
            <a:spAutoFit/>
          </a:bodyPr>
          <a:lstStyle/>
          <a:p>
            <a:pPr algn="ctr">
              <a:lnSpc>
                <a:spcPct val="100000"/>
              </a:lnSpc>
            </a:pPr>
            <a:r>
              <a:rPr lang="en-US" sz="3200" dirty="0">
                <a:solidFill>
                  <a:srgbClr val="1D31E2"/>
                </a:solidFill>
                <a:latin typeface="MiSans" pitchFamily="34" charset="0"/>
                <a:ea typeface="MiSans" pitchFamily="34" charset="-122"/>
                <a:cs typeface="MiSans" pitchFamily="34" charset="-120"/>
              </a:rPr>
              <a:t>Summarize &amp; Note</a:t>
            </a:r>
            <a:endParaRPr lang="en-US" sz="1600" dirty="0"/>
          </a:p>
        </p:txBody>
      </p:sp>
      <p:pic>
        <p:nvPicPr>
          <p:cNvPr id="4" name="Image 1" descr="https://kimi-img.moonshot.cn/pub/slides/slides_tmpl/image/25-08-27-20:07:28-d2nfa018bjvh7rlj0f60.png"/>
          <p:cNvPicPr>
            <a:picLocks noChangeAspect="1"/>
          </p:cNvPicPr>
          <p:nvPr/>
        </p:nvPicPr>
        <p:blipFill>
          <a:blip r:embed="rId4">
            <a:alphaModFix amt="23000"/>
          </a:blip>
          <a:stretch>
            <a:fillRect/>
          </a:stretch>
        </p:blipFill>
        <p:spPr>
          <a:xfrm rot="5400000" flipH="1">
            <a:off x="8475980" y="2972435"/>
            <a:ext cx="1301115" cy="976630"/>
          </a:xfrm>
          <a:prstGeom prst="rect">
            <a:avLst/>
          </a:prstGeom>
        </p:spPr>
      </p:pic>
      <p:sp>
        <p:nvSpPr>
          <p:cNvPr id="5" name="Shape 1"/>
          <p:cNvSpPr/>
          <p:nvPr/>
        </p:nvSpPr>
        <p:spPr>
          <a:xfrm>
            <a:off x="1874550" y="1562096"/>
            <a:ext cx="2284095" cy="2335530"/>
          </a:xfrm>
          <a:prstGeom prst="rect">
            <a:avLst/>
          </a:prstGeom>
          <a:solidFill>
            <a:srgbClr val="000000">
              <a:alpha val="0"/>
            </a:srgbClr>
          </a:solidFill>
          <a:ln/>
        </p:spPr>
      </p:sp>
      <p:sp>
        <p:nvSpPr>
          <p:cNvPr id="6" name="Text 2"/>
          <p:cNvSpPr/>
          <p:nvPr/>
        </p:nvSpPr>
        <p:spPr>
          <a:xfrm>
            <a:off x="1874550" y="1562096"/>
            <a:ext cx="2284095" cy="2335530"/>
          </a:xfrm>
          <a:prstGeom prst="rect">
            <a:avLst/>
          </a:prstGeom>
          <a:noFill/>
          <a:ln/>
        </p:spPr>
        <p:txBody>
          <a:bodyPr wrap="square" lIns="0" tIns="0" rIns="0" bIns="0" rtlCol="0" anchor="t"/>
          <a:lstStyle/>
          <a:p>
            <a:pPr algn="ctr">
              <a:lnSpc>
                <a:spcPct val="110000"/>
              </a:lnSpc>
            </a:pPr>
            <a:r>
              <a:rPr lang="en-US" sz="13800" dirty="0">
                <a:solidFill>
                  <a:srgbClr val="1D31E2"/>
                </a:solidFill>
                <a:latin typeface="MiSans" pitchFamily="34" charset="0"/>
                <a:ea typeface="MiSans" pitchFamily="34" charset="-122"/>
                <a:cs typeface="MiSans" pitchFamily="34" charset="-120"/>
              </a:rPr>
              <a:t>03</a:t>
            </a:r>
            <a:endParaRPr lang="en-US" sz="1600" dirty="0"/>
          </a:p>
        </p:txBody>
      </p:sp>
      <p:pic>
        <p:nvPicPr>
          <p:cNvPr id="7" name="Image 2" descr="https://kimi-img.moonshot.cn/pub/slides/slides_tmpl/image/25-08-27-20:07:28-d2nfa018bjvh7rlj0f70.png"/>
          <p:cNvPicPr>
            <a:picLocks noChangeAspect="1"/>
          </p:cNvPicPr>
          <p:nvPr/>
        </p:nvPicPr>
        <p:blipFill>
          <a:blip r:embed="rId5"/>
          <a:stretch>
            <a:fillRect/>
          </a:stretch>
        </p:blipFill>
        <p:spPr>
          <a:xfrm>
            <a:off x="6001385" y="1950085"/>
            <a:ext cx="4074795" cy="3778250"/>
          </a:xfrm>
          <a:prstGeom prst="rect">
            <a:avLst/>
          </a:prstGeom>
        </p:spPr>
      </p:pic>
      <p:pic>
        <p:nvPicPr>
          <p:cNvPr id="8" name="Image 3" descr="https://kimi-img.moonshot.cn/pub/slides/slides_tmpl/image/25-08-27-20:07:28-d2nfa018bjvh7rlj0eu0.png"/>
          <p:cNvPicPr>
            <a:picLocks noChangeAspect="1"/>
          </p:cNvPicPr>
          <p:nvPr/>
        </p:nvPicPr>
        <p:blipFill>
          <a:blip r:embed="rId6"/>
          <a:stretch>
            <a:fillRect/>
          </a:stretch>
        </p:blipFill>
        <p:spPr>
          <a:xfrm>
            <a:off x="10076180" y="0"/>
            <a:ext cx="2116455" cy="2286000"/>
          </a:xfrm>
          <a:prstGeom prst="rect">
            <a:avLst/>
          </a:prstGeom>
        </p:spPr>
      </p:pic>
      <p:pic>
        <p:nvPicPr>
          <p:cNvPr id="9" name="Image 4" descr="https://kimi-img.moonshot.cn/pub/slides/slides_tmpl/image/25-08-27-20:07:28-d2nfa018bjvh7rlj0et0.png"/>
          <p:cNvPicPr>
            <a:picLocks noChangeAspect="1"/>
          </p:cNvPicPr>
          <p:nvPr/>
        </p:nvPicPr>
        <p:blipFill>
          <a:blip r:embed="rId7"/>
          <a:stretch>
            <a:fillRect/>
          </a:stretch>
        </p:blipFill>
        <p:spPr>
          <a:xfrm>
            <a:off x="0" y="5530850"/>
            <a:ext cx="1684020" cy="1327150"/>
          </a:xfrm>
          <a:prstGeom prst="rect">
            <a:avLst/>
          </a:prstGeom>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1D31E2"/>
        </a:solidFill>
        <a:effectLst/>
      </p:bgPr>
    </p:bg>
    <p:spTree>
      <p:nvGrpSpPr>
        <p:cNvPr id="1" name=""/>
        <p:cNvGrpSpPr/>
        <p:nvPr/>
      </p:nvGrpSpPr>
      <p:grpSpPr>
        <a:xfrm>
          <a:off x="0" y="0"/>
          <a:ext cx="0" cy="0"/>
          <a:chOff x="0" y="0"/>
          <a:chExt cx="0" cy="0"/>
        </a:xfrm>
      </p:grpSpPr>
      <p:pic>
        <p:nvPicPr>
          <p:cNvPr id="2" name="Image 0" descr="https://kimi-img.moonshot.cn/pub/slides/slides_tmpl/image/25-08-27-20:07:30-d2nfa0h8bjvh7rlj0fkg.png"/>
          <p:cNvPicPr>
            <a:picLocks noChangeAspect="1"/>
          </p:cNvPicPr>
          <p:nvPr/>
        </p:nvPicPr>
        <p:blipFill>
          <a:blip r:embed="rId3"/>
          <a:stretch>
            <a:fillRect/>
          </a:stretch>
        </p:blipFill>
        <p:spPr>
          <a:xfrm>
            <a:off x="-1270" y="1715770"/>
            <a:ext cx="12352020" cy="3922395"/>
          </a:xfrm>
          <a:prstGeom prst="rect">
            <a:avLst/>
          </a:prstGeom>
        </p:spPr>
      </p:pic>
      <p:sp>
        <p:nvSpPr>
          <p:cNvPr id="3" name="Text 0"/>
          <p:cNvSpPr/>
          <p:nvPr/>
        </p:nvSpPr>
        <p:spPr>
          <a:xfrm>
            <a:off x="934263" y="479263"/>
            <a:ext cx="3049055" cy="606887"/>
          </a:xfrm>
          <a:prstGeom prst="rect">
            <a:avLst/>
          </a:prstGeom>
          <a:noFill/>
          <a:ln/>
        </p:spPr>
        <p:txBody>
          <a:bodyPr wrap="square" lIns="91440" tIns="45720" rIns="91440" bIns="45720" rtlCol="0" anchor="ctr"/>
          <a:lstStyle/>
          <a:p>
            <a:pPr>
              <a:lnSpc>
                <a:spcPct val="90000"/>
              </a:lnSpc>
            </a:pPr>
            <a:r>
              <a:rPr lang="en-US" sz="4400" dirty="0">
                <a:solidFill>
                  <a:srgbClr val="000000"/>
                </a:solidFill>
                <a:latin typeface="MiSans" pitchFamily="34" charset="0"/>
                <a:ea typeface="MiSans" pitchFamily="34" charset="-122"/>
                <a:cs typeface="MiSans" pitchFamily="34" charset="-120"/>
              </a:rPr>
              <a:t> </a:t>
            </a:r>
            <a:endParaRPr lang="en-US" sz="1600" dirty="0"/>
          </a:p>
        </p:txBody>
      </p:sp>
      <p:sp>
        <p:nvSpPr>
          <p:cNvPr id="4" name="Shape 1"/>
          <p:cNvSpPr/>
          <p:nvPr/>
        </p:nvSpPr>
        <p:spPr>
          <a:xfrm flipH="1">
            <a:off x="11314843" y="981848"/>
            <a:ext cx="77797" cy="72000"/>
          </a:xfrm>
          <a:prstGeom prst="ellipse">
            <a:avLst/>
          </a:prstGeom>
          <a:solidFill>
            <a:srgbClr val="FFFFFF"/>
          </a:solidFill>
          <a:ln/>
        </p:spPr>
      </p:sp>
      <p:sp>
        <p:nvSpPr>
          <p:cNvPr id="5" name="Text 2"/>
          <p:cNvSpPr/>
          <p:nvPr/>
        </p:nvSpPr>
        <p:spPr>
          <a:xfrm>
            <a:off x="11314843" y="981848"/>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3"/>
          <p:cNvSpPr/>
          <p:nvPr/>
        </p:nvSpPr>
        <p:spPr>
          <a:xfrm flipH="1">
            <a:off x="11186668" y="981848"/>
            <a:ext cx="77797" cy="72000"/>
          </a:xfrm>
          <a:prstGeom prst="ellipse">
            <a:avLst/>
          </a:prstGeom>
          <a:solidFill>
            <a:srgbClr val="FFFFFF">
              <a:alpha val="56471"/>
            </a:srgbClr>
          </a:solidFill>
          <a:ln/>
        </p:spPr>
      </p:sp>
      <p:sp>
        <p:nvSpPr>
          <p:cNvPr id="7" name="Text 4"/>
          <p:cNvSpPr/>
          <p:nvPr/>
        </p:nvSpPr>
        <p:spPr>
          <a:xfrm>
            <a:off x="11186668" y="981848"/>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5"/>
          <p:cNvSpPr/>
          <p:nvPr/>
        </p:nvSpPr>
        <p:spPr>
          <a:xfrm flipH="1">
            <a:off x="11055654" y="981848"/>
            <a:ext cx="77797" cy="72000"/>
          </a:xfrm>
          <a:prstGeom prst="ellipse">
            <a:avLst/>
          </a:prstGeom>
          <a:solidFill>
            <a:srgbClr val="FFFFFF"/>
          </a:solidFill>
          <a:ln/>
        </p:spPr>
      </p:sp>
      <p:sp>
        <p:nvSpPr>
          <p:cNvPr id="9" name="Text 6"/>
          <p:cNvSpPr/>
          <p:nvPr/>
        </p:nvSpPr>
        <p:spPr>
          <a:xfrm>
            <a:off x="11055654" y="981848"/>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7"/>
          <p:cNvSpPr/>
          <p:nvPr/>
        </p:nvSpPr>
        <p:spPr>
          <a:xfrm flipH="1">
            <a:off x="10924640" y="981848"/>
            <a:ext cx="77797" cy="72000"/>
          </a:xfrm>
          <a:prstGeom prst="ellipse">
            <a:avLst/>
          </a:prstGeom>
          <a:solidFill>
            <a:srgbClr val="FFFFFF">
              <a:alpha val="56471"/>
            </a:srgbClr>
          </a:solidFill>
          <a:ln/>
        </p:spPr>
      </p:sp>
      <p:sp>
        <p:nvSpPr>
          <p:cNvPr id="11" name="Text 8"/>
          <p:cNvSpPr/>
          <p:nvPr/>
        </p:nvSpPr>
        <p:spPr>
          <a:xfrm>
            <a:off x="10924640" y="981848"/>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Text 9"/>
          <p:cNvSpPr/>
          <p:nvPr/>
        </p:nvSpPr>
        <p:spPr>
          <a:xfrm>
            <a:off x="542290" y="882650"/>
            <a:ext cx="9791065" cy="833120"/>
          </a:xfrm>
          <a:prstGeom prst="rect">
            <a:avLst/>
          </a:prstGeom>
          <a:noFill/>
          <a:ln/>
        </p:spPr>
        <p:txBody>
          <a:bodyPr wrap="square" lIns="91440" tIns="45720" rIns="91440" bIns="45720" rtlCol="0" anchor="t"/>
          <a:lstStyle/>
          <a:p>
            <a:pPr>
              <a:lnSpc>
                <a:spcPct val="100000"/>
              </a:lnSpc>
            </a:pPr>
            <a:r>
              <a:rPr lang="en-US" sz="3600" b="1" dirty="0">
                <a:solidFill>
                  <a:srgbClr val="FFFFFF"/>
                </a:solidFill>
                <a:latin typeface="MiSans" pitchFamily="34" charset="0"/>
                <a:ea typeface="MiSans" pitchFamily="34" charset="-122"/>
                <a:cs typeface="MiSans" pitchFamily="34" charset="-120"/>
              </a:rPr>
              <a:t>Instant Text Condensation</a:t>
            </a:r>
            <a:endParaRPr lang="en-US" sz="1600" dirty="0"/>
          </a:p>
        </p:txBody>
      </p:sp>
      <p:pic>
        <p:nvPicPr>
          <p:cNvPr id="13" name="Image 1" descr="https://kimi-img.moonshot.cn/pub/slides/slides_tmpl/image/25-08-27-20:07:28-d2nfa018bjvh7rlj0f10.png"/>
          <p:cNvPicPr>
            <a:picLocks noChangeAspect="1"/>
          </p:cNvPicPr>
          <p:nvPr/>
        </p:nvPicPr>
        <p:blipFill>
          <a:blip r:embed="rId4"/>
          <a:stretch>
            <a:fillRect/>
          </a:stretch>
        </p:blipFill>
        <p:spPr>
          <a:xfrm>
            <a:off x="1401445" y="2090420"/>
            <a:ext cx="887095" cy="887095"/>
          </a:xfrm>
          <a:prstGeom prst="rect">
            <a:avLst/>
          </a:prstGeom>
        </p:spPr>
      </p:pic>
      <p:pic>
        <p:nvPicPr>
          <p:cNvPr id="14" name="Image 2" descr="https://kimi-img.moonshot.cn/pub/slides/slides_tmpl/image/25-08-27-20:07:28-d2nfa018bjvh7rlj0f10.png"/>
          <p:cNvPicPr>
            <a:picLocks noChangeAspect="1"/>
          </p:cNvPicPr>
          <p:nvPr/>
        </p:nvPicPr>
        <p:blipFill>
          <a:blip r:embed="rId4"/>
          <a:stretch>
            <a:fillRect/>
          </a:stretch>
        </p:blipFill>
        <p:spPr>
          <a:xfrm>
            <a:off x="3307080" y="3885565"/>
            <a:ext cx="887095" cy="887095"/>
          </a:xfrm>
          <a:prstGeom prst="rect">
            <a:avLst/>
          </a:prstGeom>
        </p:spPr>
      </p:pic>
      <p:sp>
        <p:nvSpPr>
          <p:cNvPr id="15" name="Shape 10"/>
          <p:cNvSpPr/>
          <p:nvPr/>
        </p:nvSpPr>
        <p:spPr>
          <a:xfrm>
            <a:off x="1518740" y="2263982"/>
            <a:ext cx="652471" cy="541020"/>
          </a:xfrm>
          <a:prstGeom prst="rect">
            <a:avLst/>
          </a:prstGeom>
          <a:solidFill>
            <a:srgbClr val="000000">
              <a:alpha val="0"/>
            </a:srgbClr>
          </a:solidFill>
          <a:ln/>
        </p:spPr>
      </p:sp>
      <p:sp>
        <p:nvSpPr>
          <p:cNvPr id="16" name="Text 11"/>
          <p:cNvSpPr/>
          <p:nvPr/>
        </p:nvSpPr>
        <p:spPr>
          <a:xfrm>
            <a:off x="1518740" y="2263982"/>
            <a:ext cx="652471" cy="541020"/>
          </a:xfrm>
          <a:prstGeom prst="rect">
            <a:avLst/>
          </a:prstGeom>
          <a:noFill/>
          <a:ln/>
        </p:spPr>
        <p:txBody>
          <a:bodyPr wrap="square" lIns="0" tIns="0" rIns="0" bIns="0" rtlCol="0" anchor="t"/>
          <a:lstStyle/>
          <a:p>
            <a:pPr algn="ctr">
              <a:lnSpc>
                <a:spcPct val="110000"/>
              </a:lnSpc>
            </a:pPr>
            <a:r>
              <a:rPr lang="en-US" sz="3200" dirty="0">
                <a:solidFill>
                  <a:srgbClr val="FFFFFF"/>
                </a:solidFill>
                <a:latin typeface="MiSans" pitchFamily="34" charset="0"/>
                <a:ea typeface="MiSans" pitchFamily="34" charset="-122"/>
                <a:cs typeface="MiSans" pitchFamily="34" charset="-120"/>
              </a:rPr>
              <a:t>01</a:t>
            </a:r>
            <a:endParaRPr lang="en-US" sz="1600" dirty="0"/>
          </a:p>
        </p:txBody>
      </p:sp>
      <p:sp>
        <p:nvSpPr>
          <p:cNvPr id="17" name="Text 12"/>
          <p:cNvSpPr/>
          <p:nvPr/>
        </p:nvSpPr>
        <p:spPr>
          <a:xfrm>
            <a:off x="2375535" y="2090420"/>
            <a:ext cx="6224270" cy="306784"/>
          </a:xfrm>
          <a:prstGeom prst="rect">
            <a:avLst/>
          </a:prstGeom>
          <a:noFill/>
          <a:ln/>
        </p:spPr>
        <p:txBody>
          <a:bodyPr wrap="square" lIns="0" tIns="0" rIns="0" bIns="0" rtlCol="0" anchor="t">
            <a:spAutoFit/>
          </a:bodyPr>
          <a:lstStyle/>
          <a:p>
            <a:pPr>
              <a:lnSpc>
                <a:spcPct val="100000"/>
              </a:lnSpc>
            </a:pPr>
            <a:r>
              <a:rPr lang="en-US" sz="2000" b="1" dirty="0">
                <a:solidFill>
                  <a:srgbClr val="1D31E2"/>
                </a:solidFill>
                <a:latin typeface="MiSans" pitchFamily="34" charset="0"/>
                <a:ea typeface="MiSans" pitchFamily="34" charset="-122"/>
                <a:cs typeface="MiSans" pitchFamily="34" charset="-120"/>
              </a:rPr>
              <a:t>Condensed Learning Materials</a:t>
            </a:r>
            <a:endParaRPr lang="en-US" sz="1600" dirty="0"/>
          </a:p>
        </p:txBody>
      </p:sp>
      <p:sp>
        <p:nvSpPr>
          <p:cNvPr id="18" name="Text 13"/>
          <p:cNvSpPr/>
          <p:nvPr/>
        </p:nvSpPr>
        <p:spPr>
          <a:xfrm>
            <a:off x="2288540" y="2383155"/>
            <a:ext cx="7422515" cy="960041"/>
          </a:xfrm>
          <a:prstGeom prst="rect">
            <a:avLst/>
          </a:prstGeom>
          <a:noFill/>
          <a:ln/>
        </p:spPr>
        <p:txBody>
          <a:bodyPr wrap="square" lIns="91440" tIns="45720" rIns="91440" bIns="45720" rtlCol="0" anchor="t">
            <a:spAutoFit/>
          </a:bodyPr>
          <a:lstStyle/>
          <a:p>
            <a:pPr>
              <a:lnSpc>
                <a:spcPct val="150000"/>
              </a:lnSpc>
            </a:pPr>
            <a:r>
              <a:rPr lang="en-US" sz="1400" dirty="0">
                <a:solidFill>
                  <a:srgbClr val="1D31E2"/>
                </a:solidFill>
                <a:latin typeface="MiSans" pitchFamily="34" charset="0"/>
                <a:ea typeface="MiSans" pitchFamily="34" charset="-122"/>
                <a:cs typeface="MiSans" pitchFamily="34" charset="-120"/>
              </a:rPr>
              <a:t>AI tools like ChatGPT and SMMRY compress textbook chapters or lecture transcripts into key concepts, formulas, and definitions. This accelerates review and ensures you focus on essential content.</a:t>
            </a:r>
            <a:endParaRPr lang="en-US" sz="1600" dirty="0"/>
          </a:p>
        </p:txBody>
      </p:sp>
      <p:sp>
        <p:nvSpPr>
          <p:cNvPr id="19" name="Shape 14"/>
          <p:cNvSpPr/>
          <p:nvPr/>
        </p:nvSpPr>
        <p:spPr>
          <a:xfrm>
            <a:off x="3424375" y="4059127"/>
            <a:ext cx="652471" cy="541020"/>
          </a:xfrm>
          <a:prstGeom prst="rect">
            <a:avLst/>
          </a:prstGeom>
          <a:solidFill>
            <a:srgbClr val="000000">
              <a:alpha val="0"/>
            </a:srgbClr>
          </a:solidFill>
          <a:ln/>
        </p:spPr>
      </p:sp>
      <p:sp>
        <p:nvSpPr>
          <p:cNvPr id="20" name="Text 15"/>
          <p:cNvSpPr/>
          <p:nvPr/>
        </p:nvSpPr>
        <p:spPr>
          <a:xfrm>
            <a:off x="3424375" y="4059127"/>
            <a:ext cx="652471" cy="541020"/>
          </a:xfrm>
          <a:prstGeom prst="rect">
            <a:avLst/>
          </a:prstGeom>
          <a:noFill/>
          <a:ln/>
        </p:spPr>
        <p:txBody>
          <a:bodyPr wrap="square" lIns="0" tIns="0" rIns="0" bIns="0" rtlCol="0" anchor="t"/>
          <a:lstStyle/>
          <a:p>
            <a:pPr algn="ctr">
              <a:lnSpc>
                <a:spcPct val="110000"/>
              </a:lnSpc>
            </a:pPr>
            <a:r>
              <a:rPr lang="en-US" sz="3200" dirty="0">
                <a:solidFill>
                  <a:srgbClr val="FFFFFF"/>
                </a:solidFill>
                <a:latin typeface="MiSans" pitchFamily="34" charset="0"/>
                <a:ea typeface="MiSans" pitchFamily="34" charset="-122"/>
                <a:cs typeface="MiSans" pitchFamily="34" charset="-120"/>
              </a:rPr>
              <a:t>02</a:t>
            </a:r>
            <a:endParaRPr lang="en-US" sz="1600" dirty="0"/>
          </a:p>
        </p:txBody>
      </p:sp>
      <p:sp>
        <p:nvSpPr>
          <p:cNvPr id="21" name="Text 16"/>
          <p:cNvSpPr/>
          <p:nvPr/>
        </p:nvSpPr>
        <p:spPr>
          <a:xfrm>
            <a:off x="4295775" y="3885565"/>
            <a:ext cx="5558790" cy="306784"/>
          </a:xfrm>
          <a:prstGeom prst="rect">
            <a:avLst/>
          </a:prstGeom>
          <a:noFill/>
          <a:ln/>
        </p:spPr>
        <p:txBody>
          <a:bodyPr wrap="square" lIns="0" tIns="0" rIns="0" bIns="0" rtlCol="0" anchor="t">
            <a:spAutoFit/>
          </a:bodyPr>
          <a:lstStyle/>
          <a:p>
            <a:pPr>
              <a:lnSpc>
                <a:spcPct val="100000"/>
              </a:lnSpc>
            </a:pPr>
            <a:r>
              <a:rPr lang="en-US" sz="2000" b="1" dirty="0">
                <a:solidFill>
                  <a:srgbClr val="1D31E2"/>
                </a:solidFill>
                <a:latin typeface="MiSans" pitchFamily="34" charset="0"/>
                <a:ea typeface="MiSans" pitchFamily="34" charset="-122"/>
                <a:cs typeface="MiSans" pitchFamily="34" charset="-120"/>
              </a:rPr>
              <a:t>Efficient Note-Taking</a:t>
            </a:r>
            <a:endParaRPr lang="en-US" sz="1600" dirty="0"/>
          </a:p>
        </p:txBody>
      </p:sp>
      <p:sp>
        <p:nvSpPr>
          <p:cNvPr id="22" name="Text 17"/>
          <p:cNvSpPr/>
          <p:nvPr/>
        </p:nvSpPr>
        <p:spPr>
          <a:xfrm>
            <a:off x="4194175" y="4178935"/>
            <a:ext cx="7335520" cy="639961"/>
          </a:xfrm>
          <a:prstGeom prst="rect">
            <a:avLst/>
          </a:prstGeom>
          <a:noFill/>
          <a:ln/>
        </p:spPr>
        <p:txBody>
          <a:bodyPr wrap="square" lIns="91440" tIns="45720" rIns="91440" bIns="45720" rtlCol="0" anchor="t">
            <a:spAutoFit/>
          </a:bodyPr>
          <a:lstStyle/>
          <a:p>
            <a:pPr>
              <a:lnSpc>
                <a:spcPct val="150000"/>
              </a:lnSpc>
            </a:pPr>
            <a:r>
              <a:rPr lang="en-US" sz="1400" dirty="0">
                <a:solidFill>
                  <a:srgbClr val="1D31E2"/>
                </a:solidFill>
                <a:latin typeface="MiSans" pitchFamily="34" charset="0"/>
                <a:ea typeface="MiSans" pitchFamily="34" charset="-122"/>
                <a:cs typeface="MiSans" pitchFamily="34" charset="-120"/>
              </a:rPr>
              <a:t>AI converts dense readings into concise summaries, saving time and effort. This allows you to quickly grasp the main points and prepare effectively for exams.</a:t>
            </a:r>
            <a:endParaRPr lang="en-US" sz="1600"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1D31E2"/>
        </a:solidFill>
        <a:effectLst/>
      </p:bgPr>
    </p:bg>
    <p:spTree>
      <p:nvGrpSpPr>
        <p:cNvPr id="1" name=""/>
        <p:cNvGrpSpPr/>
        <p:nvPr/>
      </p:nvGrpSpPr>
      <p:grpSpPr>
        <a:xfrm>
          <a:off x="0" y="0"/>
          <a:ext cx="0" cy="0"/>
          <a:chOff x="0" y="0"/>
          <a:chExt cx="0" cy="0"/>
        </a:xfrm>
      </p:grpSpPr>
      <p:sp>
        <p:nvSpPr>
          <p:cNvPr id="2" name="Text 0"/>
          <p:cNvSpPr/>
          <p:nvPr/>
        </p:nvSpPr>
        <p:spPr>
          <a:xfrm>
            <a:off x="407035" y="581025"/>
            <a:ext cx="10342245" cy="833120"/>
          </a:xfrm>
          <a:prstGeom prst="rect">
            <a:avLst/>
          </a:prstGeom>
          <a:noFill/>
          <a:ln/>
        </p:spPr>
        <p:txBody>
          <a:bodyPr wrap="square" lIns="91440" tIns="45720" rIns="91440" bIns="45720" rtlCol="0" anchor="t"/>
          <a:lstStyle/>
          <a:p>
            <a:pPr algn="just">
              <a:lnSpc>
                <a:spcPct val="100000"/>
              </a:lnSpc>
            </a:pPr>
            <a:r>
              <a:rPr lang="en-US" sz="3600" b="1" dirty="0">
                <a:solidFill>
                  <a:srgbClr val="FFFFFF"/>
                </a:solidFill>
                <a:latin typeface="MiSans" pitchFamily="34" charset="0"/>
                <a:ea typeface="MiSans" pitchFamily="34" charset="-122"/>
                <a:cs typeface="MiSans" pitchFamily="34" charset="-120"/>
              </a:rPr>
              <a:t>Visual Knowledge Mapping</a:t>
            </a:r>
            <a:endParaRPr lang="en-US" sz="1600" dirty="0"/>
          </a:p>
        </p:txBody>
      </p:sp>
      <p:pic>
        <p:nvPicPr>
          <p:cNvPr id="3" name="Image 0" descr="https://kimi-img.moonshot.cn/pub/slides/slides_tmpl/image/25-08-27-20:07:30-d2nfa0h8bjvh7rlj0fqg.png"/>
          <p:cNvPicPr>
            <a:picLocks noChangeAspect="1"/>
          </p:cNvPicPr>
          <p:nvPr/>
        </p:nvPicPr>
        <p:blipFill>
          <a:blip r:embed="rId3"/>
          <a:srcRect/>
          <a:stretch/>
        </p:blipFill>
        <p:spPr>
          <a:xfrm>
            <a:off x="878840" y="1849120"/>
            <a:ext cx="845820" cy="845820"/>
          </a:xfrm>
          <a:prstGeom prst="rect">
            <a:avLst/>
          </a:prstGeom>
        </p:spPr>
      </p:pic>
      <p:pic>
        <p:nvPicPr>
          <p:cNvPr id="4" name="Image 1" descr="https://kimi-img.moonshot.cn/pub/slides/slides_tmpl/image/25-08-27-20:07:30-d2nfa0h8bjvh7rlj0fqg.png"/>
          <p:cNvPicPr>
            <a:picLocks noChangeAspect="1"/>
          </p:cNvPicPr>
          <p:nvPr/>
        </p:nvPicPr>
        <p:blipFill>
          <a:blip r:embed="rId3"/>
          <a:srcRect/>
          <a:stretch/>
        </p:blipFill>
        <p:spPr>
          <a:xfrm>
            <a:off x="1569720" y="3360420"/>
            <a:ext cx="845820" cy="845820"/>
          </a:xfrm>
          <a:prstGeom prst="rect">
            <a:avLst/>
          </a:prstGeom>
        </p:spPr>
      </p:pic>
      <p:pic>
        <p:nvPicPr>
          <p:cNvPr id="5" name="Image 2" descr="https://kimi-img.moonshot.cn/pub/slides/slides_tmpl/image/25-08-27-20:07:30-d2nfa0h8bjvh7rlj0fqg.png"/>
          <p:cNvPicPr>
            <a:picLocks noChangeAspect="1"/>
          </p:cNvPicPr>
          <p:nvPr/>
        </p:nvPicPr>
        <p:blipFill>
          <a:blip r:embed="rId3"/>
          <a:srcRect/>
          <a:stretch/>
        </p:blipFill>
        <p:spPr>
          <a:xfrm>
            <a:off x="887730" y="4988560"/>
            <a:ext cx="845820" cy="845820"/>
          </a:xfrm>
          <a:prstGeom prst="rect">
            <a:avLst/>
          </a:prstGeom>
        </p:spPr>
      </p:pic>
      <p:pic>
        <p:nvPicPr>
          <p:cNvPr id="6" name="Image 3" descr="https://kimi-img.moonshot.cn/pub/slides/slides_tmpl/image/25-08-27-20:07:30-d2nfa0h8bjvh7rlj0fsg.png"/>
          <p:cNvPicPr>
            <a:picLocks noChangeAspect="1"/>
          </p:cNvPicPr>
          <p:nvPr/>
        </p:nvPicPr>
        <p:blipFill>
          <a:blip r:embed="rId4"/>
          <a:stretch>
            <a:fillRect/>
          </a:stretch>
        </p:blipFill>
        <p:spPr>
          <a:xfrm>
            <a:off x="407035" y="5845810"/>
            <a:ext cx="11217910" cy="631190"/>
          </a:xfrm>
          <a:prstGeom prst="rect">
            <a:avLst/>
          </a:prstGeom>
        </p:spPr>
      </p:pic>
      <p:pic>
        <p:nvPicPr>
          <p:cNvPr id="7" name="Image 4" descr="https://kimi-img.moonshot.cn/pub/slides/slides_tmpl/image/25-08-27-20:07:29-d2nfa098bjvh7rlj0fj0.png"/>
          <p:cNvPicPr>
            <a:picLocks noChangeAspect="1"/>
          </p:cNvPicPr>
          <p:nvPr/>
        </p:nvPicPr>
        <p:blipFill>
          <a:blip r:embed="rId5"/>
          <a:stretch>
            <a:fillRect/>
          </a:stretch>
        </p:blipFill>
        <p:spPr>
          <a:xfrm rot="5940000">
            <a:off x="10288270" y="584200"/>
            <a:ext cx="856615" cy="1282700"/>
          </a:xfrm>
          <a:prstGeom prst="rect">
            <a:avLst/>
          </a:prstGeom>
        </p:spPr>
      </p:pic>
      <p:sp>
        <p:nvSpPr>
          <p:cNvPr id="8" name="Shape 1"/>
          <p:cNvSpPr/>
          <p:nvPr/>
        </p:nvSpPr>
        <p:spPr>
          <a:xfrm>
            <a:off x="988378" y="1995805"/>
            <a:ext cx="626745" cy="543560"/>
          </a:xfrm>
          <a:prstGeom prst="rect">
            <a:avLst/>
          </a:prstGeom>
          <a:solidFill>
            <a:srgbClr val="000000">
              <a:alpha val="0"/>
            </a:srgbClr>
          </a:solidFill>
          <a:ln/>
        </p:spPr>
      </p:sp>
      <p:sp>
        <p:nvSpPr>
          <p:cNvPr id="9" name="Text 2"/>
          <p:cNvSpPr/>
          <p:nvPr/>
        </p:nvSpPr>
        <p:spPr>
          <a:xfrm>
            <a:off x="988378" y="1995805"/>
            <a:ext cx="626745" cy="543560"/>
          </a:xfrm>
          <a:prstGeom prst="rect">
            <a:avLst/>
          </a:prstGeom>
          <a:noFill/>
          <a:ln/>
        </p:spPr>
        <p:txBody>
          <a:bodyPr wrap="square" lIns="0" tIns="0" rIns="0" bIns="0" rtlCol="0" anchor="t"/>
          <a:lstStyle/>
          <a:p>
            <a:pPr algn="ctr">
              <a:lnSpc>
                <a:spcPct val="110000"/>
              </a:lnSpc>
            </a:pPr>
            <a:r>
              <a:rPr lang="en-US" sz="3200" dirty="0">
                <a:solidFill>
                  <a:srgbClr val="1D31E2"/>
                </a:solidFill>
                <a:latin typeface="MiSans" pitchFamily="34" charset="0"/>
                <a:ea typeface="MiSans" pitchFamily="34" charset="-122"/>
                <a:cs typeface="MiSans" pitchFamily="34" charset="-120"/>
              </a:rPr>
              <a:t>01</a:t>
            </a:r>
            <a:endParaRPr lang="en-US" sz="1600" dirty="0"/>
          </a:p>
        </p:txBody>
      </p:sp>
      <p:sp>
        <p:nvSpPr>
          <p:cNvPr id="10" name="Text 3"/>
          <p:cNvSpPr/>
          <p:nvPr/>
        </p:nvSpPr>
        <p:spPr>
          <a:xfrm>
            <a:off x="1984353" y="1601722"/>
            <a:ext cx="5268832" cy="306784"/>
          </a:xfrm>
          <a:prstGeom prst="rect">
            <a:avLst/>
          </a:prstGeom>
          <a:noFill/>
          <a:ln/>
        </p:spPr>
        <p:txBody>
          <a:bodyPr wrap="square" lIns="0" tIns="0" rIns="0" bIns="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Mind Maps for Better Understanding</a:t>
            </a:r>
            <a:endParaRPr lang="en-US" sz="1600" dirty="0"/>
          </a:p>
        </p:txBody>
      </p:sp>
      <p:sp>
        <p:nvSpPr>
          <p:cNvPr id="11" name="Text 4"/>
          <p:cNvSpPr/>
          <p:nvPr/>
        </p:nvSpPr>
        <p:spPr>
          <a:xfrm>
            <a:off x="1892935" y="1917700"/>
            <a:ext cx="8486775" cy="545703"/>
          </a:xfrm>
          <a:prstGeom prst="rect">
            <a:avLst/>
          </a:prstGeom>
          <a:noFill/>
          <a:ln/>
        </p:spPr>
        <p:txBody>
          <a:bodyPr wrap="square" lIns="91440" tIns="45720" rIns="91440" bIns="45720" rtlCol="0" anchor="t">
            <a:spAutoFit/>
          </a:bodyPr>
          <a:lstStyle/>
          <a:p>
            <a:pPr>
              <a:lnSpc>
                <a:spcPct val="120000"/>
              </a:lnSpc>
            </a:pPr>
            <a:r>
              <a:rPr lang="en-US" sz="1400" dirty="0">
                <a:solidFill>
                  <a:srgbClr val="FFFFFF"/>
                </a:solidFill>
                <a:latin typeface="MiSans" pitchFamily="34" charset="0"/>
                <a:ea typeface="MiSans" pitchFamily="34" charset="-122"/>
                <a:cs typeface="MiSans" pitchFamily="34" charset="-120"/>
              </a:rPr>
              <a:t>AI tools like Obsidian AI convert linear notes into mind maps or concept graphs, linking related ideas and highlighting dependencies. This aids visual learners in seeing the big picture and spotting gaps.</a:t>
            </a:r>
            <a:endParaRPr lang="en-US" sz="1600" dirty="0"/>
          </a:p>
        </p:txBody>
      </p:sp>
      <p:sp>
        <p:nvSpPr>
          <p:cNvPr id="12" name="Shape 5"/>
          <p:cNvSpPr/>
          <p:nvPr/>
        </p:nvSpPr>
        <p:spPr>
          <a:xfrm>
            <a:off x="1679258" y="3507105"/>
            <a:ext cx="626745" cy="543560"/>
          </a:xfrm>
          <a:prstGeom prst="rect">
            <a:avLst/>
          </a:prstGeom>
          <a:solidFill>
            <a:srgbClr val="000000">
              <a:alpha val="0"/>
            </a:srgbClr>
          </a:solidFill>
          <a:ln/>
        </p:spPr>
      </p:sp>
      <p:sp>
        <p:nvSpPr>
          <p:cNvPr id="13" name="Text 6"/>
          <p:cNvSpPr/>
          <p:nvPr/>
        </p:nvSpPr>
        <p:spPr>
          <a:xfrm>
            <a:off x="1679258" y="3507105"/>
            <a:ext cx="626745" cy="543560"/>
          </a:xfrm>
          <a:prstGeom prst="rect">
            <a:avLst/>
          </a:prstGeom>
          <a:noFill/>
          <a:ln/>
        </p:spPr>
        <p:txBody>
          <a:bodyPr wrap="square" lIns="0" tIns="0" rIns="0" bIns="0" rtlCol="0" anchor="t"/>
          <a:lstStyle/>
          <a:p>
            <a:pPr algn="ctr">
              <a:lnSpc>
                <a:spcPct val="110000"/>
              </a:lnSpc>
            </a:pPr>
            <a:r>
              <a:rPr lang="en-US" sz="3200" dirty="0">
                <a:solidFill>
                  <a:srgbClr val="1D31E2"/>
                </a:solidFill>
                <a:latin typeface="MiSans" pitchFamily="34" charset="0"/>
                <a:ea typeface="MiSans" pitchFamily="34" charset="-122"/>
                <a:cs typeface="MiSans" pitchFamily="34" charset="-120"/>
              </a:rPr>
              <a:t>02</a:t>
            </a:r>
            <a:endParaRPr lang="en-US" sz="1600" dirty="0"/>
          </a:p>
        </p:txBody>
      </p:sp>
      <p:sp>
        <p:nvSpPr>
          <p:cNvPr id="14" name="Text 7"/>
          <p:cNvSpPr/>
          <p:nvPr/>
        </p:nvSpPr>
        <p:spPr>
          <a:xfrm>
            <a:off x="2675233" y="3219067"/>
            <a:ext cx="5268832" cy="306784"/>
          </a:xfrm>
          <a:prstGeom prst="rect">
            <a:avLst/>
          </a:prstGeom>
          <a:noFill/>
          <a:ln/>
        </p:spPr>
        <p:txBody>
          <a:bodyPr wrap="square" lIns="0" tIns="0" rIns="0" bIns="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Enhanced Learning Aids</a:t>
            </a:r>
            <a:endParaRPr lang="en-US" sz="1600" dirty="0"/>
          </a:p>
        </p:txBody>
      </p:sp>
      <p:sp>
        <p:nvSpPr>
          <p:cNvPr id="15" name="Text 8"/>
          <p:cNvSpPr/>
          <p:nvPr/>
        </p:nvSpPr>
        <p:spPr>
          <a:xfrm>
            <a:off x="2583949" y="3535354"/>
            <a:ext cx="7796220" cy="545703"/>
          </a:xfrm>
          <a:prstGeom prst="rect">
            <a:avLst/>
          </a:prstGeom>
          <a:noFill/>
          <a:ln/>
        </p:spPr>
        <p:txBody>
          <a:bodyPr wrap="square" lIns="91440" tIns="45720" rIns="91440" bIns="45720" rtlCol="0" anchor="t">
            <a:spAutoFit/>
          </a:bodyPr>
          <a:lstStyle/>
          <a:p>
            <a:pPr>
              <a:lnSpc>
                <a:spcPct val="120000"/>
              </a:lnSpc>
            </a:pPr>
            <a:r>
              <a:rPr lang="en-US" sz="1400" dirty="0">
                <a:solidFill>
                  <a:srgbClr val="FFFFFF"/>
                </a:solidFill>
                <a:latin typeface="MiSans" pitchFamily="34" charset="0"/>
                <a:ea typeface="MiSans" pitchFamily="34" charset="-122"/>
                <a:cs typeface="MiSans" pitchFamily="34" charset="-120"/>
              </a:rPr>
              <a:t>Visual aids created by AI help in better retention and understanding. Tools like Quizlet offer diagram modes that make complex information easier to grasp.</a:t>
            </a:r>
            <a:endParaRPr lang="en-US" sz="1600" dirty="0"/>
          </a:p>
        </p:txBody>
      </p:sp>
      <p:sp>
        <p:nvSpPr>
          <p:cNvPr id="16" name="Shape 9"/>
          <p:cNvSpPr/>
          <p:nvPr/>
        </p:nvSpPr>
        <p:spPr>
          <a:xfrm>
            <a:off x="997268" y="5135245"/>
            <a:ext cx="626745" cy="543560"/>
          </a:xfrm>
          <a:prstGeom prst="rect">
            <a:avLst/>
          </a:prstGeom>
          <a:solidFill>
            <a:srgbClr val="000000">
              <a:alpha val="0"/>
            </a:srgbClr>
          </a:solidFill>
          <a:ln/>
        </p:spPr>
      </p:sp>
      <p:sp>
        <p:nvSpPr>
          <p:cNvPr id="17" name="Text 10"/>
          <p:cNvSpPr/>
          <p:nvPr/>
        </p:nvSpPr>
        <p:spPr>
          <a:xfrm>
            <a:off x="997268" y="5135245"/>
            <a:ext cx="626745" cy="543560"/>
          </a:xfrm>
          <a:prstGeom prst="rect">
            <a:avLst/>
          </a:prstGeom>
          <a:noFill/>
          <a:ln/>
        </p:spPr>
        <p:txBody>
          <a:bodyPr wrap="square" lIns="0" tIns="0" rIns="0" bIns="0" rtlCol="0" anchor="t"/>
          <a:lstStyle/>
          <a:p>
            <a:pPr algn="ctr">
              <a:lnSpc>
                <a:spcPct val="110000"/>
              </a:lnSpc>
            </a:pPr>
            <a:r>
              <a:rPr lang="en-US" sz="3200" dirty="0">
                <a:solidFill>
                  <a:srgbClr val="1D31E2"/>
                </a:solidFill>
                <a:latin typeface="MiSans" pitchFamily="34" charset="0"/>
                <a:ea typeface="MiSans" pitchFamily="34" charset="-122"/>
                <a:cs typeface="MiSans" pitchFamily="34" charset="-120"/>
              </a:rPr>
              <a:t>03</a:t>
            </a:r>
            <a:endParaRPr lang="en-US" sz="1600" dirty="0"/>
          </a:p>
        </p:txBody>
      </p:sp>
      <p:sp>
        <p:nvSpPr>
          <p:cNvPr id="18" name="Text 11"/>
          <p:cNvSpPr/>
          <p:nvPr/>
        </p:nvSpPr>
        <p:spPr>
          <a:xfrm>
            <a:off x="1984353" y="4864987"/>
            <a:ext cx="5268832" cy="306784"/>
          </a:xfrm>
          <a:prstGeom prst="rect">
            <a:avLst/>
          </a:prstGeom>
          <a:noFill/>
          <a:ln/>
        </p:spPr>
        <p:txBody>
          <a:bodyPr wrap="square" lIns="0" tIns="0" rIns="0" bIns="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Quick Knowledge Synthesis</a:t>
            </a:r>
            <a:endParaRPr lang="en-US" sz="1600" dirty="0"/>
          </a:p>
        </p:txBody>
      </p:sp>
      <p:sp>
        <p:nvSpPr>
          <p:cNvPr id="19" name="Text 12"/>
          <p:cNvSpPr/>
          <p:nvPr/>
        </p:nvSpPr>
        <p:spPr>
          <a:xfrm>
            <a:off x="1893069" y="5181274"/>
            <a:ext cx="7796220" cy="545703"/>
          </a:xfrm>
          <a:prstGeom prst="rect">
            <a:avLst/>
          </a:prstGeom>
          <a:noFill/>
          <a:ln/>
        </p:spPr>
        <p:txBody>
          <a:bodyPr wrap="square" lIns="91440" tIns="45720" rIns="91440" bIns="45720" rtlCol="0" anchor="t">
            <a:spAutoFit/>
          </a:bodyPr>
          <a:lstStyle/>
          <a:p>
            <a:pPr>
              <a:lnSpc>
                <a:spcPct val="120000"/>
              </a:lnSpc>
            </a:pPr>
            <a:r>
              <a:rPr lang="en-US" sz="1400" dirty="0">
                <a:solidFill>
                  <a:srgbClr val="FFFFFF"/>
                </a:solidFill>
                <a:latin typeface="MiSans" pitchFamily="34" charset="0"/>
                <a:ea typeface="MiSans" pitchFamily="34" charset="-122"/>
                <a:cs typeface="MiSans" pitchFamily="34" charset="-120"/>
              </a:rPr>
              <a:t>AI-generated visual maps help you quickly synthesize information from multiple sources, making it easier to integrate knowledge across different subjects.</a:t>
            </a:r>
            <a:endParaRPr lang="en-US" sz="1600" dirty="0"/>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1D31E2"/>
        </a:solidFill>
        <a:effectLst/>
      </p:bgPr>
    </p:bg>
    <p:spTree>
      <p:nvGrpSpPr>
        <p:cNvPr id="1" name=""/>
        <p:cNvGrpSpPr/>
        <p:nvPr/>
      </p:nvGrpSpPr>
      <p:grpSpPr>
        <a:xfrm>
          <a:off x="0" y="0"/>
          <a:ext cx="0" cy="0"/>
          <a:chOff x="0" y="0"/>
          <a:chExt cx="0" cy="0"/>
        </a:xfrm>
      </p:grpSpPr>
      <p:pic>
        <p:nvPicPr>
          <p:cNvPr id="2" name="Image 0" descr="https://kimi-img.moonshot.cn/pub/slides/slides_tmpl/image/25-08-27-20:07:28-d2nfa018bjvh7rlj0eug.jpg"/>
          <p:cNvPicPr>
            <a:picLocks noChangeAspect="1"/>
          </p:cNvPicPr>
          <p:nvPr/>
        </p:nvPicPr>
        <p:blipFill>
          <a:blip r:embed="rId3"/>
          <a:stretch>
            <a:fillRect/>
          </a:stretch>
        </p:blipFill>
        <p:spPr>
          <a:xfrm>
            <a:off x="0" y="0"/>
            <a:ext cx="12192635" cy="6858000"/>
          </a:xfrm>
          <a:prstGeom prst="rect">
            <a:avLst/>
          </a:prstGeom>
        </p:spPr>
      </p:pic>
      <p:sp>
        <p:nvSpPr>
          <p:cNvPr id="3" name="Text 0"/>
          <p:cNvSpPr/>
          <p:nvPr/>
        </p:nvSpPr>
        <p:spPr>
          <a:xfrm>
            <a:off x="423545" y="3815080"/>
            <a:ext cx="5547360" cy="499467"/>
          </a:xfrm>
          <a:prstGeom prst="rect">
            <a:avLst/>
          </a:prstGeom>
          <a:noFill/>
          <a:ln/>
        </p:spPr>
        <p:txBody>
          <a:bodyPr wrap="square" lIns="0" tIns="0" rIns="0" bIns="0" rtlCol="0" anchor="t">
            <a:spAutoFit/>
          </a:bodyPr>
          <a:lstStyle/>
          <a:p>
            <a:pPr algn="ctr">
              <a:lnSpc>
                <a:spcPct val="100000"/>
              </a:lnSpc>
            </a:pPr>
            <a:r>
              <a:rPr lang="en-US" sz="3200" dirty="0">
                <a:solidFill>
                  <a:srgbClr val="1D31E2"/>
                </a:solidFill>
                <a:latin typeface="MiSans" pitchFamily="34" charset="0"/>
                <a:ea typeface="MiSans" pitchFamily="34" charset="-122"/>
                <a:cs typeface="MiSans" pitchFamily="34" charset="-120"/>
              </a:rPr>
              <a:t>Practice &amp; Test</a:t>
            </a:r>
            <a:endParaRPr lang="en-US" sz="1600" dirty="0"/>
          </a:p>
        </p:txBody>
      </p:sp>
      <p:pic>
        <p:nvPicPr>
          <p:cNvPr id="4" name="Image 1" descr="https://kimi-img.moonshot.cn/pub/slides/slides_tmpl/image/25-08-27-20:07:28-d2nfa018bjvh7rlj0f60.png"/>
          <p:cNvPicPr>
            <a:picLocks noChangeAspect="1"/>
          </p:cNvPicPr>
          <p:nvPr/>
        </p:nvPicPr>
        <p:blipFill>
          <a:blip r:embed="rId4">
            <a:alphaModFix amt="23000"/>
          </a:blip>
          <a:stretch>
            <a:fillRect/>
          </a:stretch>
        </p:blipFill>
        <p:spPr>
          <a:xfrm rot="5400000" flipH="1">
            <a:off x="8475980" y="2972435"/>
            <a:ext cx="1301115" cy="976630"/>
          </a:xfrm>
          <a:prstGeom prst="rect">
            <a:avLst/>
          </a:prstGeom>
        </p:spPr>
      </p:pic>
      <p:sp>
        <p:nvSpPr>
          <p:cNvPr id="5" name="Shape 1"/>
          <p:cNvSpPr/>
          <p:nvPr/>
        </p:nvSpPr>
        <p:spPr>
          <a:xfrm>
            <a:off x="1874550" y="1562096"/>
            <a:ext cx="2284095" cy="2335530"/>
          </a:xfrm>
          <a:prstGeom prst="rect">
            <a:avLst/>
          </a:prstGeom>
          <a:solidFill>
            <a:srgbClr val="000000">
              <a:alpha val="0"/>
            </a:srgbClr>
          </a:solidFill>
          <a:ln/>
        </p:spPr>
      </p:sp>
      <p:sp>
        <p:nvSpPr>
          <p:cNvPr id="6" name="Text 2"/>
          <p:cNvSpPr/>
          <p:nvPr/>
        </p:nvSpPr>
        <p:spPr>
          <a:xfrm>
            <a:off x="1874550" y="1562096"/>
            <a:ext cx="2284095" cy="2335530"/>
          </a:xfrm>
          <a:prstGeom prst="rect">
            <a:avLst/>
          </a:prstGeom>
          <a:noFill/>
          <a:ln/>
        </p:spPr>
        <p:txBody>
          <a:bodyPr wrap="square" lIns="0" tIns="0" rIns="0" bIns="0" rtlCol="0" anchor="t"/>
          <a:lstStyle/>
          <a:p>
            <a:pPr algn="ctr">
              <a:lnSpc>
                <a:spcPct val="110000"/>
              </a:lnSpc>
            </a:pPr>
            <a:r>
              <a:rPr lang="en-US" sz="13800" dirty="0">
                <a:solidFill>
                  <a:srgbClr val="1D31E2"/>
                </a:solidFill>
                <a:latin typeface="MiSans" pitchFamily="34" charset="0"/>
                <a:ea typeface="MiSans" pitchFamily="34" charset="-122"/>
                <a:cs typeface="MiSans" pitchFamily="34" charset="-120"/>
              </a:rPr>
              <a:t>04</a:t>
            </a:r>
            <a:endParaRPr lang="en-US" sz="1600" dirty="0"/>
          </a:p>
        </p:txBody>
      </p:sp>
      <p:pic>
        <p:nvPicPr>
          <p:cNvPr id="7" name="Image 2" descr="https://kimi-img.moonshot.cn/pub/slides/slides_tmpl/image/25-08-27-20:07:28-d2nfa018bjvh7rlj0f70.png"/>
          <p:cNvPicPr>
            <a:picLocks noChangeAspect="1"/>
          </p:cNvPicPr>
          <p:nvPr/>
        </p:nvPicPr>
        <p:blipFill>
          <a:blip r:embed="rId5"/>
          <a:stretch>
            <a:fillRect/>
          </a:stretch>
        </p:blipFill>
        <p:spPr>
          <a:xfrm>
            <a:off x="6001385" y="1950085"/>
            <a:ext cx="4074795" cy="3778250"/>
          </a:xfrm>
          <a:prstGeom prst="rect">
            <a:avLst/>
          </a:prstGeom>
        </p:spPr>
      </p:pic>
      <p:pic>
        <p:nvPicPr>
          <p:cNvPr id="8" name="Image 3" descr="https://kimi-img.moonshot.cn/pub/slides/slides_tmpl/image/25-08-27-20:07:28-d2nfa018bjvh7rlj0eu0.png"/>
          <p:cNvPicPr>
            <a:picLocks noChangeAspect="1"/>
          </p:cNvPicPr>
          <p:nvPr/>
        </p:nvPicPr>
        <p:blipFill>
          <a:blip r:embed="rId6"/>
          <a:stretch>
            <a:fillRect/>
          </a:stretch>
        </p:blipFill>
        <p:spPr>
          <a:xfrm>
            <a:off x="10076180" y="0"/>
            <a:ext cx="2116455" cy="2286000"/>
          </a:xfrm>
          <a:prstGeom prst="rect">
            <a:avLst/>
          </a:prstGeom>
        </p:spPr>
      </p:pic>
      <p:pic>
        <p:nvPicPr>
          <p:cNvPr id="9" name="Image 4" descr="https://kimi-img.moonshot.cn/pub/slides/slides_tmpl/image/25-08-27-20:07:28-d2nfa018bjvh7rlj0et0.png"/>
          <p:cNvPicPr>
            <a:picLocks noChangeAspect="1"/>
          </p:cNvPicPr>
          <p:nvPr/>
        </p:nvPicPr>
        <p:blipFill>
          <a:blip r:embed="rId7"/>
          <a:stretch>
            <a:fillRect/>
          </a:stretch>
        </p:blipFill>
        <p:spPr>
          <a:xfrm>
            <a:off x="0" y="5530850"/>
            <a:ext cx="1684020" cy="1327150"/>
          </a:xfrm>
          <a:prstGeom prst="rect">
            <a:avLst/>
          </a:prstGeom>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1D31E2"/>
        </a:solidFill>
        <a:effectLst/>
      </p:bgPr>
    </p:bg>
    <p:spTree>
      <p:nvGrpSpPr>
        <p:cNvPr id="1" name=""/>
        <p:cNvGrpSpPr/>
        <p:nvPr/>
      </p:nvGrpSpPr>
      <p:grpSpPr>
        <a:xfrm>
          <a:off x="0" y="0"/>
          <a:ext cx="0" cy="0"/>
          <a:chOff x="0" y="0"/>
          <a:chExt cx="0" cy="0"/>
        </a:xfrm>
      </p:grpSpPr>
      <p:pic>
        <p:nvPicPr>
          <p:cNvPr id="2" name="Image 0" descr="https://kimi-img.moonshot.cn/pub/slides/slides_tmpl/image/25-08-27-20:07:29-d2nfa098bjvh7rlj0fbg.jpg"/>
          <p:cNvPicPr>
            <a:picLocks noChangeAspect="1"/>
          </p:cNvPicPr>
          <p:nvPr/>
        </p:nvPicPr>
        <p:blipFill>
          <a:blip r:embed="rId3">
            <a:alphaModFix amt="89000"/>
          </a:blip>
          <a:srcRect l="9673" r="9673"/>
          <a:stretch/>
        </p:blipFill>
        <p:spPr>
          <a:xfrm>
            <a:off x="0" y="1834515"/>
            <a:ext cx="12191365" cy="1805305"/>
          </a:xfrm>
          <a:prstGeom prst="rect">
            <a:avLst/>
          </a:prstGeom>
        </p:spPr>
      </p:pic>
      <p:pic>
        <p:nvPicPr>
          <p:cNvPr id="3" name="Image 1" descr="https://kimi-img.moonshot.cn/pub/slides/slides_tmpl/image/25-08-27-20:07:29-d2nfa098bjvh7rlj0fc0.png"/>
          <p:cNvPicPr>
            <a:picLocks noChangeAspect="1"/>
          </p:cNvPicPr>
          <p:nvPr/>
        </p:nvPicPr>
        <p:blipFill>
          <a:blip r:embed="rId4"/>
          <a:stretch>
            <a:fillRect/>
          </a:stretch>
        </p:blipFill>
        <p:spPr>
          <a:xfrm>
            <a:off x="-1270" y="1847215"/>
            <a:ext cx="12352020" cy="1791970"/>
          </a:xfrm>
          <a:prstGeom prst="rect">
            <a:avLst/>
          </a:prstGeom>
        </p:spPr>
      </p:pic>
      <p:pic>
        <p:nvPicPr>
          <p:cNvPr id="4" name="Image 2" descr="https://kimi-img.moonshot.cn/pub/slides/slides_tmpl/image/25-08-27-20:07:30-d2nfa0h8bjvh7rlj0frg.jpg"/>
          <p:cNvPicPr>
            <a:picLocks noChangeAspect="1"/>
          </p:cNvPicPr>
          <p:nvPr/>
        </p:nvPicPr>
        <p:blipFill>
          <a:blip r:embed="rId5">
            <a:alphaModFix amt="17000"/>
          </a:blip>
          <a:srcRect t="36801" b="36801"/>
          <a:stretch/>
        </p:blipFill>
        <p:spPr>
          <a:xfrm>
            <a:off x="0" y="3639820"/>
            <a:ext cx="12191365" cy="3218180"/>
          </a:xfrm>
          <a:prstGeom prst="rect">
            <a:avLst/>
          </a:prstGeom>
        </p:spPr>
      </p:pic>
      <p:sp>
        <p:nvSpPr>
          <p:cNvPr id="5" name="Shape 0"/>
          <p:cNvSpPr/>
          <p:nvPr/>
        </p:nvSpPr>
        <p:spPr>
          <a:xfrm flipH="1">
            <a:off x="11451321" y="672670"/>
            <a:ext cx="77797" cy="72000"/>
          </a:xfrm>
          <a:prstGeom prst="ellipse">
            <a:avLst/>
          </a:prstGeom>
          <a:solidFill>
            <a:srgbClr val="FFFFFF"/>
          </a:solidFill>
          <a:ln/>
        </p:spPr>
      </p:sp>
      <p:sp>
        <p:nvSpPr>
          <p:cNvPr id="6" name="Text 1"/>
          <p:cNvSpPr/>
          <p:nvPr/>
        </p:nvSpPr>
        <p:spPr>
          <a:xfrm>
            <a:off x="11451321" y="672670"/>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2"/>
          <p:cNvSpPr/>
          <p:nvPr/>
        </p:nvSpPr>
        <p:spPr>
          <a:xfrm flipH="1">
            <a:off x="11319983" y="673749"/>
            <a:ext cx="77797" cy="72000"/>
          </a:xfrm>
          <a:prstGeom prst="ellipse">
            <a:avLst/>
          </a:prstGeom>
          <a:solidFill>
            <a:srgbClr val="FFFFFF">
              <a:alpha val="56471"/>
            </a:srgbClr>
          </a:solidFill>
          <a:ln/>
        </p:spPr>
      </p:sp>
      <p:sp>
        <p:nvSpPr>
          <p:cNvPr id="8" name="Text 3"/>
          <p:cNvSpPr/>
          <p:nvPr/>
        </p:nvSpPr>
        <p:spPr>
          <a:xfrm>
            <a:off x="11319983" y="673749"/>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4"/>
          <p:cNvSpPr/>
          <p:nvPr/>
        </p:nvSpPr>
        <p:spPr>
          <a:xfrm flipH="1">
            <a:off x="11192132" y="672670"/>
            <a:ext cx="77797" cy="72000"/>
          </a:xfrm>
          <a:prstGeom prst="ellipse">
            <a:avLst/>
          </a:prstGeom>
          <a:solidFill>
            <a:srgbClr val="FFFFFF"/>
          </a:solidFill>
          <a:ln/>
        </p:spPr>
      </p:sp>
      <p:sp>
        <p:nvSpPr>
          <p:cNvPr id="10" name="Text 5"/>
          <p:cNvSpPr/>
          <p:nvPr/>
        </p:nvSpPr>
        <p:spPr>
          <a:xfrm>
            <a:off x="11192132" y="672670"/>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6"/>
          <p:cNvSpPr/>
          <p:nvPr/>
        </p:nvSpPr>
        <p:spPr>
          <a:xfrm flipH="1">
            <a:off x="11061118" y="672670"/>
            <a:ext cx="77797" cy="72000"/>
          </a:xfrm>
          <a:prstGeom prst="ellipse">
            <a:avLst/>
          </a:prstGeom>
          <a:solidFill>
            <a:srgbClr val="FFFFFF">
              <a:alpha val="56471"/>
            </a:srgbClr>
          </a:solidFill>
          <a:ln/>
        </p:spPr>
      </p:sp>
      <p:sp>
        <p:nvSpPr>
          <p:cNvPr id="12" name="Text 7"/>
          <p:cNvSpPr/>
          <p:nvPr/>
        </p:nvSpPr>
        <p:spPr>
          <a:xfrm>
            <a:off x="11061118" y="672670"/>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Text 8"/>
          <p:cNvSpPr/>
          <p:nvPr/>
        </p:nvSpPr>
        <p:spPr>
          <a:xfrm>
            <a:off x="542290" y="593090"/>
            <a:ext cx="9824720" cy="833120"/>
          </a:xfrm>
          <a:prstGeom prst="rect">
            <a:avLst/>
          </a:prstGeom>
          <a:noFill/>
          <a:ln/>
        </p:spPr>
        <p:txBody>
          <a:bodyPr wrap="square" lIns="91440" tIns="45720" rIns="91440" bIns="45720" rtlCol="0" anchor="t"/>
          <a:lstStyle/>
          <a:p>
            <a:pPr>
              <a:lnSpc>
                <a:spcPct val="100000"/>
              </a:lnSpc>
            </a:pPr>
            <a:r>
              <a:rPr lang="en-US" sz="3600" b="1" dirty="0">
                <a:solidFill>
                  <a:srgbClr val="FFFFFF"/>
                </a:solidFill>
                <a:latin typeface="MiSans" pitchFamily="34" charset="0"/>
                <a:ea typeface="MiSans" pitchFamily="34" charset="-122"/>
                <a:cs typeface="MiSans" pitchFamily="34" charset="-120"/>
              </a:rPr>
              <a:t>Auto-Quiz Generator</a:t>
            </a:r>
            <a:endParaRPr lang="en-US" sz="1600" dirty="0"/>
          </a:p>
        </p:txBody>
      </p:sp>
      <p:pic>
        <p:nvPicPr>
          <p:cNvPr id="14" name="Image 3" descr="https://kimi-img.moonshot.cn/pub/slides/slides_tmpl/image/25-08-27-20:07:29-d2nfa098bjvh7rlj0fcg.png"/>
          <p:cNvPicPr>
            <a:picLocks noChangeAspect="1"/>
          </p:cNvPicPr>
          <p:nvPr/>
        </p:nvPicPr>
        <p:blipFill>
          <a:blip r:embed="rId6"/>
          <a:stretch>
            <a:fillRect/>
          </a:stretch>
        </p:blipFill>
        <p:spPr>
          <a:xfrm rot="16740000">
            <a:off x="1875155" y="4154170"/>
            <a:ext cx="1398270" cy="2092960"/>
          </a:xfrm>
          <a:prstGeom prst="rect">
            <a:avLst/>
          </a:prstGeom>
        </p:spPr>
      </p:pic>
      <p:pic>
        <p:nvPicPr>
          <p:cNvPr id="15" name="Image 4" descr="https://kimi-img.moonshot.cn/pub/slides/slides_tmpl/image/25-08-27-20:07:29-d2nfa098bjvh7rlj0fd0.png"/>
          <p:cNvPicPr>
            <a:picLocks noChangeAspect="1"/>
          </p:cNvPicPr>
          <p:nvPr/>
        </p:nvPicPr>
        <p:blipFill>
          <a:blip r:embed="rId7"/>
          <a:stretch>
            <a:fillRect/>
          </a:stretch>
        </p:blipFill>
        <p:spPr>
          <a:xfrm flipV="1">
            <a:off x="566420" y="2413635"/>
            <a:ext cx="3592830" cy="76200"/>
          </a:xfrm>
          <a:prstGeom prst="rect">
            <a:avLst/>
          </a:prstGeom>
        </p:spPr>
      </p:pic>
      <p:pic>
        <p:nvPicPr>
          <p:cNvPr id="16" name="Image 5" descr="https://kimi-img.moonshot.cn/pub/slides/slides_tmpl/image/25-08-27-20:07:29-d2nfa098bjvh7rlj0fe0.png"/>
          <p:cNvPicPr>
            <a:picLocks noChangeAspect="1"/>
          </p:cNvPicPr>
          <p:nvPr/>
        </p:nvPicPr>
        <p:blipFill>
          <a:blip r:embed="rId8"/>
          <a:stretch>
            <a:fillRect/>
          </a:stretch>
        </p:blipFill>
        <p:spPr>
          <a:xfrm>
            <a:off x="6875145" y="3851275"/>
            <a:ext cx="3124200" cy="2698750"/>
          </a:xfrm>
          <a:prstGeom prst="rect">
            <a:avLst/>
          </a:prstGeom>
        </p:spPr>
      </p:pic>
      <p:sp>
        <p:nvSpPr>
          <p:cNvPr id="17" name="Text 9"/>
          <p:cNvSpPr/>
          <p:nvPr/>
        </p:nvSpPr>
        <p:spPr>
          <a:xfrm>
            <a:off x="654050" y="2087880"/>
            <a:ext cx="7342505" cy="306784"/>
          </a:xfrm>
          <a:prstGeom prst="rect">
            <a:avLst/>
          </a:prstGeom>
          <a:noFill/>
          <a:ln/>
        </p:spPr>
        <p:txBody>
          <a:bodyPr wrap="square" lIns="0" tIns="0" rIns="0" bIns="0" rtlCol="0" anchor="t">
            <a:spAutoFit/>
          </a:bodyPr>
          <a:lstStyle/>
          <a:p>
            <a:pPr>
              <a:lnSpc>
                <a:spcPct val="100000"/>
              </a:lnSpc>
            </a:pPr>
            <a:r>
              <a:rPr lang="en-US" sz="2000" b="1" dirty="0">
                <a:solidFill>
                  <a:srgbClr val="1D31E2"/>
                </a:solidFill>
                <a:latin typeface="MiSans" pitchFamily="34" charset="0"/>
                <a:ea typeface="MiSans" pitchFamily="34" charset="-122"/>
                <a:cs typeface="MiSans" pitchFamily="34" charset="-120"/>
              </a:rPr>
              <a:t>Personalized Quizzes</a:t>
            </a:r>
            <a:endParaRPr lang="en-US" sz="1600" dirty="0"/>
          </a:p>
        </p:txBody>
      </p:sp>
      <p:sp>
        <p:nvSpPr>
          <p:cNvPr id="18" name="Text 10"/>
          <p:cNvSpPr/>
          <p:nvPr/>
        </p:nvSpPr>
        <p:spPr>
          <a:xfrm>
            <a:off x="553720" y="2599690"/>
            <a:ext cx="10412730" cy="817880"/>
          </a:xfrm>
          <a:prstGeom prst="rect">
            <a:avLst/>
          </a:prstGeom>
          <a:noFill/>
          <a:ln/>
        </p:spPr>
        <p:txBody>
          <a:bodyPr wrap="square" lIns="91440" tIns="45720" rIns="91440" bIns="45720" rtlCol="0" anchor="t"/>
          <a:lstStyle/>
          <a:p>
            <a:pPr>
              <a:lnSpc>
                <a:spcPct val="150000"/>
              </a:lnSpc>
            </a:pPr>
            <a:r>
              <a:rPr lang="en-US" sz="1400" dirty="0">
                <a:solidFill>
                  <a:srgbClr val="1D31E2"/>
                </a:solidFill>
                <a:latin typeface="MiSans" pitchFamily="34" charset="0"/>
                <a:ea typeface="MiSans" pitchFamily="34" charset="-122"/>
                <a:cs typeface="MiSans" pitchFamily="34" charset="-120"/>
              </a:rPr>
              <a:t>AI tools like Quizlet and ChatGPT generate personalized quizzes with multiple-choice, true-false, and short-answer questions, providing instant feedback and adapting difficulty based on performance.</a:t>
            </a:r>
            <a:endParaRPr lang="en-US" sz="1600"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1D31E2"/>
        </a:solidFill>
        <a:effectLst/>
      </p:bgPr>
    </p:bg>
    <p:spTree>
      <p:nvGrpSpPr>
        <p:cNvPr id="1" name=""/>
        <p:cNvGrpSpPr/>
        <p:nvPr/>
      </p:nvGrpSpPr>
      <p:grpSpPr>
        <a:xfrm>
          <a:off x="0" y="0"/>
          <a:ext cx="0" cy="0"/>
          <a:chOff x="0" y="0"/>
          <a:chExt cx="0" cy="0"/>
        </a:xfrm>
      </p:grpSpPr>
      <p:sp>
        <p:nvSpPr>
          <p:cNvPr id="2" name="Text 0"/>
          <p:cNvSpPr/>
          <p:nvPr/>
        </p:nvSpPr>
        <p:spPr>
          <a:xfrm>
            <a:off x="490220" y="601345"/>
            <a:ext cx="9021445" cy="833120"/>
          </a:xfrm>
          <a:prstGeom prst="rect">
            <a:avLst/>
          </a:prstGeom>
          <a:noFill/>
          <a:ln/>
        </p:spPr>
        <p:txBody>
          <a:bodyPr wrap="square" lIns="91440" tIns="45720" rIns="91440" bIns="45720" rtlCol="0" anchor="t"/>
          <a:lstStyle/>
          <a:p>
            <a:pPr>
              <a:lnSpc>
                <a:spcPct val="100000"/>
              </a:lnSpc>
            </a:pPr>
            <a:r>
              <a:rPr lang="en-US" sz="3600" b="1" dirty="0">
                <a:solidFill>
                  <a:srgbClr val="FFFFFF"/>
                </a:solidFill>
                <a:latin typeface="MiSans" pitchFamily="34" charset="0"/>
                <a:ea typeface="MiSans" pitchFamily="34" charset="-122"/>
                <a:cs typeface="MiSans" pitchFamily="34" charset="-120"/>
              </a:rPr>
              <a:t>Error-Gap Analytics</a:t>
            </a:r>
            <a:endParaRPr lang="en-US" sz="1600" dirty="0"/>
          </a:p>
        </p:txBody>
      </p:sp>
      <p:pic>
        <p:nvPicPr>
          <p:cNvPr id="3" name="Image 0" descr="https://kimi-img.moonshot.cn/pub/slides/slides_tmpl/image/25-08-27-20:07:28-d2nfa018bjvh7rlj0f6g.png"/>
          <p:cNvPicPr>
            <a:picLocks noChangeAspect="1"/>
          </p:cNvPicPr>
          <p:nvPr/>
        </p:nvPicPr>
        <p:blipFill>
          <a:blip r:embed="rId3"/>
          <a:stretch>
            <a:fillRect/>
          </a:stretch>
        </p:blipFill>
        <p:spPr>
          <a:xfrm>
            <a:off x="431165" y="3023870"/>
            <a:ext cx="2379345" cy="76200"/>
          </a:xfrm>
          <a:prstGeom prst="rect">
            <a:avLst/>
          </a:prstGeom>
        </p:spPr>
      </p:pic>
      <p:pic>
        <p:nvPicPr>
          <p:cNvPr id="4" name="Image 1" descr="https://kimi-img.moonshot.cn/pub/slides/slides_tmpl/image/25-08-27-20:07:28-d2nfa018bjvh7rlj0f6g.png"/>
          <p:cNvPicPr>
            <a:picLocks noChangeAspect="1"/>
          </p:cNvPicPr>
          <p:nvPr/>
        </p:nvPicPr>
        <p:blipFill>
          <a:blip r:embed="rId3"/>
          <a:stretch>
            <a:fillRect/>
          </a:stretch>
        </p:blipFill>
        <p:spPr>
          <a:xfrm>
            <a:off x="3234055" y="3024505"/>
            <a:ext cx="2379345" cy="76200"/>
          </a:xfrm>
          <a:prstGeom prst="rect">
            <a:avLst/>
          </a:prstGeom>
        </p:spPr>
      </p:pic>
      <p:pic>
        <p:nvPicPr>
          <p:cNvPr id="5" name="Image 2" descr="https://kimi-img.moonshot.cn/pub/slides/slides_tmpl/image/25-08-27-20:07:28-d2nfa018bjvh7rlj0f6g.png"/>
          <p:cNvPicPr>
            <a:picLocks noChangeAspect="1"/>
          </p:cNvPicPr>
          <p:nvPr/>
        </p:nvPicPr>
        <p:blipFill>
          <a:blip r:embed="rId3"/>
          <a:stretch>
            <a:fillRect/>
          </a:stretch>
        </p:blipFill>
        <p:spPr>
          <a:xfrm>
            <a:off x="6092190" y="3034665"/>
            <a:ext cx="2379345" cy="76200"/>
          </a:xfrm>
          <a:prstGeom prst="rect">
            <a:avLst/>
          </a:prstGeom>
        </p:spPr>
      </p:pic>
      <p:pic>
        <p:nvPicPr>
          <p:cNvPr id="6" name="Image 3" descr="https://kimi-img.moonshot.cn/pub/slides/slides_tmpl/image/25-08-27-20:07:28-d2nfa018bjvh7rlj0f6g.png"/>
          <p:cNvPicPr>
            <a:picLocks noChangeAspect="1"/>
          </p:cNvPicPr>
          <p:nvPr/>
        </p:nvPicPr>
        <p:blipFill>
          <a:blip r:embed="rId3"/>
          <a:stretch>
            <a:fillRect/>
          </a:stretch>
        </p:blipFill>
        <p:spPr>
          <a:xfrm>
            <a:off x="8988425" y="3034665"/>
            <a:ext cx="2379345" cy="76200"/>
          </a:xfrm>
          <a:prstGeom prst="rect">
            <a:avLst/>
          </a:prstGeom>
        </p:spPr>
      </p:pic>
      <p:pic>
        <p:nvPicPr>
          <p:cNvPr id="7" name="Image 4" descr="https://kimi-img.moonshot.cn/pub/slides/slides_tmpl/image/25-08-27-20:07:30-d2nfa0h8bjvh7rlj0g2g.png"/>
          <p:cNvPicPr>
            <a:picLocks noChangeAspect="1"/>
          </p:cNvPicPr>
          <p:nvPr/>
        </p:nvPicPr>
        <p:blipFill>
          <a:blip r:embed="rId4"/>
          <a:stretch>
            <a:fillRect/>
          </a:stretch>
        </p:blipFill>
        <p:spPr>
          <a:xfrm>
            <a:off x="10272395" y="485775"/>
            <a:ext cx="1306195" cy="1063625"/>
          </a:xfrm>
          <a:prstGeom prst="rect">
            <a:avLst/>
          </a:prstGeom>
        </p:spPr>
      </p:pic>
      <p:sp>
        <p:nvSpPr>
          <p:cNvPr id="8" name="Shape 1"/>
          <p:cNvSpPr/>
          <p:nvPr/>
        </p:nvSpPr>
        <p:spPr>
          <a:xfrm>
            <a:off x="678726" y="1783923"/>
            <a:ext cx="652471" cy="525850"/>
          </a:xfrm>
          <a:prstGeom prst="rect">
            <a:avLst/>
          </a:prstGeom>
          <a:solidFill>
            <a:srgbClr val="000000">
              <a:alpha val="0"/>
            </a:srgbClr>
          </a:solidFill>
          <a:ln/>
        </p:spPr>
      </p:sp>
      <p:sp>
        <p:nvSpPr>
          <p:cNvPr id="9" name="Text 2"/>
          <p:cNvSpPr/>
          <p:nvPr/>
        </p:nvSpPr>
        <p:spPr>
          <a:xfrm>
            <a:off x="678726" y="1783923"/>
            <a:ext cx="652471" cy="525850"/>
          </a:xfrm>
          <a:prstGeom prst="rect">
            <a:avLst/>
          </a:prstGeom>
          <a:noFill/>
          <a:ln/>
        </p:spPr>
        <p:txBody>
          <a:bodyPr wrap="square" lIns="0" tIns="0" rIns="0" bIns="0" rtlCol="0" anchor="t"/>
          <a:lstStyle/>
          <a:p>
            <a:pPr>
              <a:lnSpc>
                <a:spcPct val="110000"/>
              </a:lnSpc>
            </a:pPr>
            <a:r>
              <a:rPr lang="en-US" sz="3200" dirty="0">
                <a:solidFill>
                  <a:srgbClr val="FFFFFF"/>
                </a:solidFill>
                <a:latin typeface="MiSans" pitchFamily="34" charset="0"/>
                <a:ea typeface="MiSans" pitchFamily="34" charset="-122"/>
                <a:cs typeface="MiSans" pitchFamily="34" charset="-120"/>
              </a:rPr>
              <a:t>01</a:t>
            </a:r>
            <a:endParaRPr lang="en-US" sz="1600" dirty="0"/>
          </a:p>
        </p:txBody>
      </p:sp>
      <p:sp>
        <p:nvSpPr>
          <p:cNvPr id="10" name="Text 3"/>
          <p:cNvSpPr/>
          <p:nvPr/>
        </p:nvSpPr>
        <p:spPr>
          <a:xfrm>
            <a:off x="677175" y="2395201"/>
            <a:ext cx="2073657" cy="597892"/>
          </a:xfrm>
          <a:prstGeom prst="rect">
            <a:avLst/>
          </a:prstGeom>
          <a:noFill/>
          <a:ln/>
        </p:spPr>
        <p:txBody>
          <a:bodyPr wrap="square" lIns="0" tIns="0" rIns="0" bIns="0" rtlCol="0" anchor="t">
            <a:spAutoFit/>
          </a:bodyPr>
          <a:lstStyle/>
          <a:p>
            <a:pPr>
              <a:lnSpc>
                <a:spcPct val="100000"/>
              </a:lnSpc>
            </a:pPr>
            <a:r>
              <a:rPr lang="en-US" sz="1800" b="1" dirty="0">
                <a:solidFill>
                  <a:srgbClr val="FFFFFF"/>
                </a:solidFill>
                <a:latin typeface="MiSans" pitchFamily="34" charset="0"/>
                <a:ea typeface="MiSans" pitchFamily="34" charset="-122"/>
                <a:cs typeface="MiSans" pitchFamily="34" charset="-120"/>
              </a:rPr>
              <a:t>Identifying Weak Areas</a:t>
            </a:r>
            <a:endParaRPr lang="en-US" sz="1600" dirty="0"/>
          </a:p>
        </p:txBody>
      </p:sp>
      <p:sp>
        <p:nvSpPr>
          <p:cNvPr id="11" name="Text 4"/>
          <p:cNvSpPr/>
          <p:nvPr/>
        </p:nvSpPr>
        <p:spPr>
          <a:xfrm>
            <a:off x="579120" y="3175635"/>
            <a:ext cx="2376170" cy="2560042"/>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AI dashboards log quiz mistakes and identify recurring misconceptions, helping you focus on areas where you need improvement. This ensures targeted study and better understanding.</a:t>
            </a:r>
            <a:endParaRPr lang="en-US" sz="1600" dirty="0"/>
          </a:p>
        </p:txBody>
      </p:sp>
      <p:sp>
        <p:nvSpPr>
          <p:cNvPr id="12" name="Shape 5"/>
          <p:cNvSpPr/>
          <p:nvPr/>
        </p:nvSpPr>
        <p:spPr>
          <a:xfrm>
            <a:off x="3541158" y="1783923"/>
            <a:ext cx="652471" cy="525850"/>
          </a:xfrm>
          <a:prstGeom prst="rect">
            <a:avLst/>
          </a:prstGeom>
          <a:solidFill>
            <a:srgbClr val="000000">
              <a:alpha val="0"/>
            </a:srgbClr>
          </a:solidFill>
          <a:ln/>
        </p:spPr>
      </p:sp>
      <p:sp>
        <p:nvSpPr>
          <p:cNvPr id="13" name="Text 6"/>
          <p:cNvSpPr/>
          <p:nvPr/>
        </p:nvSpPr>
        <p:spPr>
          <a:xfrm>
            <a:off x="3541158" y="1783923"/>
            <a:ext cx="652471" cy="525850"/>
          </a:xfrm>
          <a:prstGeom prst="rect">
            <a:avLst/>
          </a:prstGeom>
          <a:noFill/>
          <a:ln/>
        </p:spPr>
        <p:txBody>
          <a:bodyPr wrap="square" lIns="0" tIns="0" rIns="0" bIns="0" rtlCol="0" anchor="t"/>
          <a:lstStyle/>
          <a:p>
            <a:pPr>
              <a:lnSpc>
                <a:spcPct val="110000"/>
              </a:lnSpc>
            </a:pPr>
            <a:r>
              <a:rPr lang="en-US" sz="3200" dirty="0">
                <a:solidFill>
                  <a:srgbClr val="FFFFFF"/>
                </a:solidFill>
                <a:latin typeface="MiSans" pitchFamily="34" charset="0"/>
                <a:ea typeface="MiSans" pitchFamily="34" charset="-122"/>
                <a:cs typeface="MiSans" pitchFamily="34" charset="-120"/>
              </a:rPr>
              <a:t>02</a:t>
            </a:r>
            <a:endParaRPr lang="en-US" sz="1600" dirty="0"/>
          </a:p>
        </p:txBody>
      </p:sp>
      <p:sp>
        <p:nvSpPr>
          <p:cNvPr id="14" name="Text 7"/>
          <p:cNvSpPr/>
          <p:nvPr/>
        </p:nvSpPr>
        <p:spPr>
          <a:xfrm>
            <a:off x="3539607" y="2395201"/>
            <a:ext cx="2073657" cy="597892"/>
          </a:xfrm>
          <a:prstGeom prst="rect">
            <a:avLst/>
          </a:prstGeom>
          <a:noFill/>
          <a:ln/>
        </p:spPr>
        <p:txBody>
          <a:bodyPr wrap="square" lIns="0" tIns="0" rIns="0" bIns="0" rtlCol="0" anchor="t">
            <a:spAutoFit/>
          </a:bodyPr>
          <a:lstStyle/>
          <a:p>
            <a:pPr>
              <a:lnSpc>
                <a:spcPct val="100000"/>
              </a:lnSpc>
            </a:pPr>
            <a:r>
              <a:rPr lang="en-US" sz="1800" b="1" dirty="0">
                <a:solidFill>
                  <a:srgbClr val="FFFFFF"/>
                </a:solidFill>
                <a:latin typeface="MiSans" pitchFamily="34" charset="0"/>
                <a:ea typeface="MiSans" pitchFamily="34" charset="-122"/>
                <a:cs typeface="MiSans" pitchFamily="34" charset="-120"/>
              </a:rPr>
              <a:t>Targeted Learning</a:t>
            </a:r>
            <a:endParaRPr lang="en-US" sz="1600" dirty="0"/>
          </a:p>
        </p:txBody>
      </p:sp>
      <p:sp>
        <p:nvSpPr>
          <p:cNvPr id="15" name="Text 8"/>
          <p:cNvSpPr/>
          <p:nvPr/>
        </p:nvSpPr>
        <p:spPr>
          <a:xfrm>
            <a:off x="3400425" y="3175635"/>
            <a:ext cx="2393315" cy="2560042"/>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AI recommends targeted readings or micro-quizzes to close specific knowledge gaps. This transforms raw error counts into actionable study objectives, leading to measurable mastery.</a:t>
            </a:r>
            <a:endParaRPr lang="en-US" sz="1600" dirty="0"/>
          </a:p>
        </p:txBody>
      </p:sp>
      <p:sp>
        <p:nvSpPr>
          <p:cNvPr id="16" name="Shape 9"/>
          <p:cNvSpPr/>
          <p:nvPr/>
        </p:nvSpPr>
        <p:spPr>
          <a:xfrm>
            <a:off x="6338515" y="1783923"/>
            <a:ext cx="652471" cy="525850"/>
          </a:xfrm>
          <a:prstGeom prst="rect">
            <a:avLst/>
          </a:prstGeom>
          <a:solidFill>
            <a:srgbClr val="000000">
              <a:alpha val="0"/>
            </a:srgbClr>
          </a:solidFill>
          <a:ln/>
        </p:spPr>
      </p:sp>
      <p:sp>
        <p:nvSpPr>
          <p:cNvPr id="17" name="Text 10"/>
          <p:cNvSpPr/>
          <p:nvPr/>
        </p:nvSpPr>
        <p:spPr>
          <a:xfrm>
            <a:off x="6338515" y="1783923"/>
            <a:ext cx="652471" cy="525850"/>
          </a:xfrm>
          <a:prstGeom prst="rect">
            <a:avLst/>
          </a:prstGeom>
          <a:noFill/>
          <a:ln/>
        </p:spPr>
        <p:txBody>
          <a:bodyPr wrap="square" lIns="0" tIns="0" rIns="0" bIns="0" rtlCol="0" anchor="t"/>
          <a:lstStyle/>
          <a:p>
            <a:pPr>
              <a:lnSpc>
                <a:spcPct val="110000"/>
              </a:lnSpc>
            </a:pPr>
            <a:r>
              <a:rPr lang="en-US" sz="3200" dirty="0">
                <a:solidFill>
                  <a:srgbClr val="FFFFFF"/>
                </a:solidFill>
                <a:latin typeface="MiSans" pitchFamily="34" charset="0"/>
                <a:ea typeface="MiSans" pitchFamily="34" charset="-122"/>
                <a:cs typeface="MiSans" pitchFamily="34" charset="-120"/>
              </a:rPr>
              <a:t>03</a:t>
            </a:r>
            <a:endParaRPr lang="en-US" sz="1600" dirty="0"/>
          </a:p>
        </p:txBody>
      </p:sp>
      <p:sp>
        <p:nvSpPr>
          <p:cNvPr id="18" name="Text 11"/>
          <p:cNvSpPr/>
          <p:nvPr/>
        </p:nvSpPr>
        <p:spPr>
          <a:xfrm>
            <a:off x="6336964" y="2395201"/>
            <a:ext cx="2073657" cy="597892"/>
          </a:xfrm>
          <a:prstGeom prst="rect">
            <a:avLst/>
          </a:prstGeom>
          <a:noFill/>
          <a:ln/>
        </p:spPr>
        <p:txBody>
          <a:bodyPr wrap="square" lIns="0" tIns="0" rIns="0" bIns="0" rtlCol="0" anchor="t">
            <a:spAutoFit/>
          </a:bodyPr>
          <a:lstStyle/>
          <a:p>
            <a:pPr>
              <a:lnSpc>
                <a:spcPct val="100000"/>
              </a:lnSpc>
            </a:pPr>
            <a:r>
              <a:rPr lang="en-US" sz="1800" b="1" dirty="0">
                <a:solidFill>
                  <a:srgbClr val="FFFFFF"/>
                </a:solidFill>
                <a:latin typeface="MiSans" pitchFamily="34" charset="0"/>
                <a:ea typeface="MiSans" pitchFamily="34" charset="-122"/>
                <a:cs typeface="MiSans" pitchFamily="34" charset="-120"/>
              </a:rPr>
              <a:t>Continuous Improvement</a:t>
            </a:r>
            <a:endParaRPr lang="en-US" sz="1600" dirty="0"/>
          </a:p>
        </p:txBody>
      </p:sp>
      <p:sp>
        <p:nvSpPr>
          <p:cNvPr id="19" name="Text 12"/>
          <p:cNvSpPr/>
          <p:nvPr/>
        </p:nvSpPr>
        <p:spPr>
          <a:xfrm>
            <a:off x="6238875" y="3175635"/>
            <a:ext cx="2405380" cy="2239963"/>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By analyzing your performance, AI provides continuous feedback, helping you track your progress and adjust your study strategies for optimal results.</a:t>
            </a:r>
            <a:endParaRPr lang="en-US" sz="1600" dirty="0"/>
          </a:p>
        </p:txBody>
      </p:sp>
      <p:sp>
        <p:nvSpPr>
          <p:cNvPr id="20" name="Shape 13"/>
          <p:cNvSpPr/>
          <p:nvPr/>
        </p:nvSpPr>
        <p:spPr>
          <a:xfrm>
            <a:off x="9267135" y="1783923"/>
            <a:ext cx="652471" cy="525850"/>
          </a:xfrm>
          <a:prstGeom prst="rect">
            <a:avLst/>
          </a:prstGeom>
          <a:solidFill>
            <a:srgbClr val="000000">
              <a:alpha val="0"/>
            </a:srgbClr>
          </a:solidFill>
          <a:ln/>
        </p:spPr>
      </p:sp>
      <p:sp>
        <p:nvSpPr>
          <p:cNvPr id="21" name="Text 14"/>
          <p:cNvSpPr/>
          <p:nvPr/>
        </p:nvSpPr>
        <p:spPr>
          <a:xfrm>
            <a:off x="9267135" y="1783923"/>
            <a:ext cx="652471" cy="525850"/>
          </a:xfrm>
          <a:prstGeom prst="rect">
            <a:avLst/>
          </a:prstGeom>
          <a:noFill/>
          <a:ln/>
        </p:spPr>
        <p:txBody>
          <a:bodyPr wrap="square" lIns="0" tIns="0" rIns="0" bIns="0" rtlCol="0" anchor="t"/>
          <a:lstStyle/>
          <a:p>
            <a:pPr>
              <a:lnSpc>
                <a:spcPct val="110000"/>
              </a:lnSpc>
            </a:pPr>
            <a:r>
              <a:rPr lang="en-US" sz="3200" dirty="0">
                <a:solidFill>
                  <a:srgbClr val="FFFFFF"/>
                </a:solidFill>
                <a:latin typeface="MiSans" pitchFamily="34" charset="0"/>
                <a:ea typeface="MiSans" pitchFamily="34" charset="-122"/>
                <a:cs typeface="MiSans" pitchFamily="34" charset="-120"/>
              </a:rPr>
              <a:t>04</a:t>
            </a:r>
            <a:endParaRPr lang="en-US" sz="1600" dirty="0"/>
          </a:p>
        </p:txBody>
      </p:sp>
      <p:sp>
        <p:nvSpPr>
          <p:cNvPr id="22" name="Text 15"/>
          <p:cNvSpPr/>
          <p:nvPr/>
        </p:nvSpPr>
        <p:spPr>
          <a:xfrm>
            <a:off x="9265584" y="2395201"/>
            <a:ext cx="2073657" cy="597892"/>
          </a:xfrm>
          <a:prstGeom prst="rect">
            <a:avLst/>
          </a:prstGeom>
          <a:noFill/>
          <a:ln/>
        </p:spPr>
        <p:txBody>
          <a:bodyPr wrap="square" lIns="0" tIns="0" rIns="0" bIns="0" rtlCol="0" anchor="t">
            <a:spAutoFit/>
          </a:bodyPr>
          <a:lstStyle/>
          <a:p>
            <a:pPr>
              <a:lnSpc>
                <a:spcPct val="100000"/>
              </a:lnSpc>
            </a:pPr>
            <a:r>
              <a:rPr lang="en-US" sz="1800" b="1" dirty="0">
                <a:solidFill>
                  <a:srgbClr val="FFFFFF"/>
                </a:solidFill>
                <a:latin typeface="MiSans" pitchFamily="34" charset="0"/>
                <a:ea typeface="MiSans" pitchFamily="34" charset="-122"/>
                <a:cs typeface="MiSans" pitchFamily="34" charset="-120"/>
              </a:rPr>
              <a:t>Adaptive Learning</a:t>
            </a:r>
            <a:endParaRPr lang="en-US" sz="1600" dirty="0"/>
          </a:p>
        </p:txBody>
      </p:sp>
      <p:sp>
        <p:nvSpPr>
          <p:cNvPr id="23" name="Text 16"/>
          <p:cNvSpPr/>
          <p:nvPr/>
        </p:nvSpPr>
        <p:spPr>
          <a:xfrm>
            <a:off x="9173210" y="3152775"/>
            <a:ext cx="2405380" cy="2239963"/>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AI adapts to your learning pace, increasing the difficulty of questions as you improve. This ensures that you are always challenged and engaged in your study sessions.</a:t>
            </a:r>
            <a:endParaRPr lang="en-US" sz="1600" dirty="0"/>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1D31E2"/>
        </a:solidFill>
        <a:effectLst/>
      </p:bgPr>
    </p:bg>
    <p:spTree>
      <p:nvGrpSpPr>
        <p:cNvPr id="1" name=""/>
        <p:cNvGrpSpPr/>
        <p:nvPr/>
      </p:nvGrpSpPr>
      <p:grpSpPr>
        <a:xfrm>
          <a:off x="0" y="0"/>
          <a:ext cx="0" cy="0"/>
          <a:chOff x="0" y="0"/>
          <a:chExt cx="0" cy="0"/>
        </a:xfrm>
      </p:grpSpPr>
      <p:pic>
        <p:nvPicPr>
          <p:cNvPr id="2" name="Image 0" descr="https://kimi-img.moonshot.cn/pub/slides/slides_tmpl/image/25-08-27-20:07:28-d2nfa018bjvh7rlj0eug.jpg"/>
          <p:cNvPicPr>
            <a:picLocks noChangeAspect="1"/>
          </p:cNvPicPr>
          <p:nvPr/>
        </p:nvPicPr>
        <p:blipFill>
          <a:blip r:embed="rId3"/>
          <a:stretch>
            <a:fillRect/>
          </a:stretch>
        </p:blipFill>
        <p:spPr>
          <a:xfrm>
            <a:off x="0" y="0"/>
            <a:ext cx="12192635" cy="6858000"/>
          </a:xfrm>
          <a:prstGeom prst="rect">
            <a:avLst/>
          </a:prstGeom>
        </p:spPr>
      </p:pic>
      <p:sp>
        <p:nvSpPr>
          <p:cNvPr id="3" name="Text 0"/>
          <p:cNvSpPr/>
          <p:nvPr/>
        </p:nvSpPr>
        <p:spPr>
          <a:xfrm>
            <a:off x="423545" y="3815080"/>
            <a:ext cx="5547360" cy="499467"/>
          </a:xfrm>
          <a:prstGeom prst="rect">
            <a:avLst/>
          </a:prstGeom>
          <a:noFill/>
          <a:ln/>
        </p:spPr>
        <p:txBody>
          <a:bodyPr wrap="square" lIns="0" tIns="0" rIns="0" bIns="0" rtlCol="0" anchor="t">
            <a:spAutoFit/>
          </a:bodyPr>
          <a:lstStyle/>
          <a:p>
            <a:pPr algn="ctr">
              <a:lnSpc>
                <a:spcPct val="100000"/>
              </a:lnSpc>
            </a:pPr>
            <a:r>
              <a:rPr lang="en-US" sz="3200" dirty="0">
                <a:solidFill>
                  <a:srgbClr val="1D31E2"/>
                </a:solidFill>
                <a:latin typeface="MiSans" pitchFamily="34" charset="0"/>
                <a:ea typeface="MiSans" pitchFamily="34" charset="-122"/>
                <a:cs typeface="MiSans" pitchFamily="34" charset="-120"/>
              </a:rPr>
              <a:t>Explain &amp; Tutor</a:t>
            </a:r>
            <a:endParaRPr lang="en-US" sz="1600" dirty="0"/>
          </a:p>
        </p:txBody>
      </p:sp>
      <p:pic>
        <p:nvPicPr>
          <p:cNvPr id="4" name="Image 1" descr="https://kimi-img.moonshot.cn/pub/slides/slides_tmpl/image/25-08-27-20:07:28-d2nfa018bjvh7rlj0f60.png"/>
          <p:cNvPicPr>
            <a:picLocks noChangeAspect="1"/>
          </p:cNvPicPr>
          <p:nvPr/>
        </p:nvPicPr>
        <p:blipFill>
          <a:blip r:embed="rId4">
            <a:alphaModFix amt="23000"/>
          </a:blip>
          <a:stretch>
            <a:fillRect/>
          </a:stretch>
        </p:blipFill>
        <p:spPr>
          <a:xfrm rot="5400000" flipH="1">
            <a:off x="8475980" y="2972435"/>
            <a:ext cx="1301115" cy="976630"/>
          </a:xfrm>
          <a:prstGeom prst="rect">
            <a:avLst/>
          </a:prstGeom>
        </p:spPr>
      </p:pic>
      <p:sp>
        <p:nvSpPr>
          <p:cNvPr id="5" name="Shape 1"/>
          <p:cNvSpPr/>
          <p:nvPr/>
        </p:nvSpPr>
        <p:spPr>
          <a:xfrm>
            <a:off x="1874550" y="1562096"/>
            <a:ext cx="2284095" cy="2335530"/>
          </a:xfrm>
          <a:prstGeom prst="rect">
            <a:avLst/>
          </a:prstGeom>
          <a:solidFill>
            <a:srgbClr val="000000">
              <a:alpha val="0"/>
            </a:srgbClr>
          </a:solidFill>
          <a:ln/>
        </p:spPr>
      </p:sp>
      <p:sp>
        <p:nvSpPr>
          <p:cNvPr id="6" name="Text 2"/>
          <p:cNvSpPr/>
          <p:nvPr/>
        </p:nvSpPr>
        <p:spPr>
          <a:xfrm>
            <a:off x="1874550" y="1562096"/>
            <a:ext cx="2284095" cy="2335530"/>
          </a:xfrm>
          <a:prstGeom prst="rect">
            <a:avLst/>
          </a:prstGeom>
          <a:noFill/>
          <a:ln/>
        </p:spPr>
        <p:txBody>
          <a:bodyPr wrap="square" lIns="0" tIns="0" rIns="0" bIns="0" rtlCol="0" anchor="t"/>
          <a:lstStyle/>
          <a:p>
            <a:pPr algn="ctr">
              <a:lnSpc>
                <a:spcPct val="110000"/>
              </a:lnSpc>
            </a:pPr>
            <a:r>
              <a:rPr lang="en-US" sz="13800" dirty="0">
                <a:solidFill>
                  <a:srgbClr val="1D31E2"/>
                </a:solidFill>
                <a:latin typeface="MiSans" pitchFamily="34" charset="0"/>
                <a:ea typeface="MiSans" pitchFamily="34" charset="-122"/>
                <a:cs typeface="MiSans" pitchFamily="34" charset="-120"/>
              </a:rPr>
              <a:t>05</a:t>
            </a:r>
            <a:endParaRPr lang="en-US" sz="1600" dirty="0"/>
          </a:p>
        </p:txBody>
      </p:sp>
      <p:pic>
        <p:nvPicPr>
          <p:cNvPr id="7" name="Image 2" descr="https://kimi-img.moonshot.cn/pub/slides/slides_tmpl/image/25-08-27-20:07:28-d2nfa018bjvh7rlj0f70.png"/>
          <p:cNvPicPr>
            <a:picLocks noChangeAspect="1"/>
          </p:cNvPicPr>
          <p:nvPr/>
        </p:nvPicPr>
        <p:blipFill>
          <a:blip r:embed="rId5"/>
          <a:stretch>
            <a:fillRect/>
          </a:stretch>
        </p:blipFill>
        <p:spPr>
          <a:xfrm>
            <a:off x="6001385" y="1950085"/>
            <a:ext cx="4074795" cy="3778250"/>
          </a:xfrm>
          <a:prstGeom prst="rect">
            <a:avLst/>
          </a:prstGeom>
        </p:spPr>
      </p:pic>
      <p:pic>
        <p:nvPicPr>
          <p:cNvPr id="8" name="Image 3" descr="https://kimi-img.moonshot.cn/pub/slides/slides_tmpl/image/25-08-27-20:07:28-d2nfa018bjvh7rlj0eu0.png"/>
          <p:cNvPicPr>
            <a:picLocks noChangeAspect="1"/>
          </p:cNvPicPr>
          <p:nvPr/>
        </p:nvPicPr>
        <p:blipFill>
          <a:blip r:embed="rId6"/>
          <a:stretch>
            <a:fillRect/>
          </a:stretch>
        </p:blipFill>
        <p:spPr>
          <a:xfrm>
            <a:off x="10076180" y="0"/>
            <a:ext cx="2116455" cy="2286000"/>
          </a:xfrm>
          <a:prstGeom prst="rect">
            <a:avLst/>
          </a:prstGeom>
        </p:spPr>
      </p:pic>
      <p:pic>
        <p:nvPicPr>
          <p:cNvPr id="9" name="Image 4" descr="https://kimi-img.moonshot.cn/pub/slides/slides_tmpl/image/25-08-27-20:07:28-d2nfa018bjvh7rlj0et0.png"/>
          <p:cNvPicPr>
            <a:picLocks noChangeAspect="1"/>
          </p:cNvPicPr>
          <p:nvPr/>
        </p:nvPicPr>
        <p:blipFill>
          <a:blip r:embed="rId7"/>
          <a:stretch>
            <a:fillRect/>
          </a:stretch>
        </p:blipFill>
        <p:spPr>
          <a:xfrm>
            <a:off x="0" y="5530850"/>
            <a:ext cx="1684020" cy="1327150"/>
          </a:xfrm>
          <a:prstGeom prst="rect">
            <a:avLst/>
          </a:prstGeom>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1D31E2"/>
        </a:solidFill>
        <a:effectLst/>
      </p:bgPr>
    </p:bg>
    <p:spTree>
      <p:nvGrpSpPr>
        <p:cNvPr id="1" name=""/>
        <p:cNvGrpSpPr/>
        <p:nvPr/>
      </p:nvGrpSpPr>
      <p:grpSpPr>
        <a:xfrm>
          <a:off x="0" y="0"/>
          <a:ext cx="0" cy="0"/>
          <a:chOff x="0" y="0"/>
          <a:chExt cx="0" cy="0"/>
        </a:xfrm>
      </p:grpSpPr>
      <p:pic>
        <p:nvPicPr>
          <p:cNvPr id="2" name="Image 0" descr="https://kimi-img.moonshot.cn/pub/slides/slides_tmpl/image/25-08-27-20:07:31-d2nfa0p8bjvh7rlj0g70.png"/>
          <p:cNvPicPr>
            <a:picLocks noChangeAspect="1"/>
          </p:cNvPicPr>
          <p:nvPr/>
        </p:nvPicPr>
        <p:blipFill>
          <a:blip r:embed="rId3"/>
          <a:stretch>
            <a:fillRect/>
          </a:stretch>
        </p:blipFill>
        <p:spPr>
          <a:xfrm>
            <a:off x="0" y="0"/>
            <a:ext cx="3251835" cy="6880860"/>
          </a:xfrm>
          <a:prstGeom prst="rect">
            <a:avLst/>
          </a:prstGeom>
        </p:spPr>
      </p:pic>
      <p:sp>
        <p:nvSpPr>
          <p:cNvPr id="3" name="Text 0"/>
          <p:cNvSpPr/>
          <p:nvPr/>
        </p:nvSpPr>
        <p:spPr>
          <a:xfrm>
            <a:off x="3522345" y="737870"/>
            <a:ext cx="6951345" cy="833120"/>
          </a:xfrm>
          <a:prstGeom prst="rect">
            <a:avLst/>
          </a:prstGeom>
          <a:noFill/>
          <a:ln/>
        </p:spPr>
        <p:txBody>
          <a:bodyPr wrap="square" lIns="91440" tIns="45720" rIns="91440" bIns="45720" rtlCol="0" anchor="t"/>
          <a:lstStyle/>
          <a:p>
            <a:pPr>
              <a:lnSpc>
                <a:spcPct val="100000"/>
              </a:lnSpc>
            </a:pPr>
            <a:r>
              <a:rPr lang="en-US" sz="3600" b="1" dirty="0">
                <a:solidFill>
                  <a:srgbClr val="FFFFFF"/>
                </a:solidFill>
                <a:latin typeface="MiSans" pitchFamily="34" charset="0"/>
                <a:ea typeface="MiSans" pitchFamily="34" charset="-122"/>
                <a:cs typeface="MiSans" pitchFamily="34" charset="-120"/>
              </a:rPr>
              <a:t>Step-by-Step Concept Tutor</a:t>
            </a:r>
            <a:endParaRPr lang="en-US" sz="1600" dirty="0"/>
          </a:p>
        </p:txBody>
      </p:sp>
      <p:pic>
        <p:nvPicPr>
          <p:cNvPr id="4" name="Image 1" descr="https://kimi-img.moonshot.cn/pub/slides/slides_tmpl/image/25-08-27-20:07:31-d2nfa0p8bjvh7rlj0g6g.png"/>
          <p:cNvPicPr>
            <a:picLocks noChangeAspect="1"/>
          </p:cNvPicPr>
          <p:nvPr/>
        </p:nvPicPr>
        <p:blipFill>
          <a:blip r:embed="rId4"/>
          <a:stretch>
            <a:fillRect/>
          </a:stretch>
        </p:blipFill>
        <p:spPr>
          <a:xfrm flipV="1">
            <a:off x="400685" y="2622550"/>
            <a:ext cx="2449830" cy="76200"/>
          </a:xfrm>
          <a:prstGeom prst="rect">
            <a:avLst/>
          </a:prstGeom>
        </p:spPr>
      </p:pic>
      <p:pic>
        <p:nvPicPr>
          <p:cNvPr id="5" name="Image 2" descr="https://kimi-img.moonshot.cn/pub/slides/slides_tmpl/image/25-08-27-20:07:31-d2nfa0p8bjvh7rlj0g6g.png"/>
          <p:cNvPicPr>
            <a:picLocks noChangeAspect="1"/>
          </p:cNvPicPr>
          <p:nvPr/>
        </p:nvPicPr>
        <p:blipFill>
          <a:blip r:embed="rId4"/>
          <a:stretch>
            <a:fillRect/>
          </a:stretch>
        </p:blipFill>
        <p:spPr>
          <a:xfrm flipV="1">
            <a:off x="400685" y="4276090"/>
            <a:ext cx="2449830" cy="76200"/>
          </a:xfrm>
          <a:prstGeom prst="rect">
            <a:avLst/>
          </a:prstGeom>
        </p:spPr>
      </p:pic>
      <p:pic>
        <p:nvPicPr>
          <p:cNvPr id="6" name="Image 3" descr="https://kimi-img.moonshot.cn/pub/slides/slides_tmpl/image/25-08-27-20:07:31-d2nfa0p8bjvh7rlj0g7g.png"/>
          <p:cNvPicPr>
            <a:picLocks noChangeAspect="1"/>
          </p:cNvPicPr>
          <p:nvPr/>
        </p:nvPicPr>
        <p:blipFill>
          <a:blip r:embed="rId5"/>
          <a:stretch>
            <a:fillRect/>
          </a:stretch>
        </p:blipFill>
        <p:spPr>
          <a:xfrm>
            <a:off x="2533650" y="2305050"/>
            <a:ext cx="569595" cy="317500"/>
          </a:xfrm>
          <a:prstGeom prst="rect">
            <a:avLst/>
          </a:prstGeom>
        </p:spPr>
      </p:pic>
      <p:pic>
        <p:nvPicPr>
          <p:cNvPr id="7" name="Image 4" descr="https://kimi-img.moonshot.cn/pub/slides/slides_tmpl/image/25-08-27-20:07:31-d2nfa0p8bjvh7rlj0g7g.png"/>
          <p:cNvPicPr>
            <a:picLocks noChangeAspect="1"/>
          </p:cNvPicPr>
          <p:nvPr/>
        </p:nvPicPr>
        <p:blipFill>
          <a:blip r:embed="rId5"/>
          <a:stretch>
            <a:fillRect/>
          </a:stretch>
        </p:blipFill>
        <p:spPr>
          <a:xfrm>
            <a:off x="2640330" y="3719830"/>
            <a:ext cx="569595" cy="317500"/>
          </a:xfrm>
          <a:prstGeom prst="rect">
            <a:avLst/>
          </a:prstGeom>
        </p:spPr>
      </p:pic>
      <p:pic>
        <p:nvPicPr>
          <p:cNvPr id="8" name="Image 5" descr="https://kimi-img.moonshot.cn/pub/slides/slides_tmpl/image/25-08-27-20:07:31-d2nfa0p8bjvh7rlj0g7g.png"/>
          <p:cNvPicPr>
            <a:picLocks noChangeAspect="1"/>
          </p:cNvPicPr>
          <p:nvPr/>
        </p:nvPicPr>
        <p:blipFill>
          <a:blip r:embed="rId5"/>
          <a:stretch>
            <a:fillRect/>
          </a:stretch>
        </p:blipFill>
        <p:spPr>
          <a:xfrm>
            <a:off x="2640330" y="5441950"/>
            <a:ext cx="569595" cy="317500"/>
          </a:xfrm>
          <a:prstGeom prst="rect">
            <a:avLst/>
          </a:prstGeom>
        </p:spPr>
      </p:pic>
      <p:pic>
        <p:nvPicPr>
          <p:cNvPr id="9" name="Image 6" descr="https://kimi-img.moonshot.cn/pub/slides/slides_tmpl/image/25-08-27-20:07:31-d2nfa0p8bjvh7rlj0g6g.png"/>
          <p:cNvPicPr>
            <a:picLocks noChangeAspect="1"/>
          </p:cNvPicPr>
          <p:nvPr/>
        </p:nvPicPr>
        <p:blipFill>
          <a:blip r:embed="rId4"/>
          <a:stretch>
            <a:fillRect/>
          </a:stretch>
        </p:blipFill>
        <p:spPr>
          <a:xfrm flipV="1">
            <a:off x="400685" y="5929630"/>
            <a:ext cx="2449830" cy="76200"/>
          </a:xfrm>
          <a:prstGeom prst="rect">
            <a:avLst/>
          </a:prstGeom>
        </p:spPr>
      </p:pic>
      <p:pic>
        <p:nvPicPr>
          <p:cNvPr id="10" name="Image 7" descr="https://kimi-img.moonshot.cn/pub/slides/slides_tmpl/image/25-08-27-20:07:28-d2nfa018bjvh7rlj0f3g.png"/>
          <p:cNvPicPr>
            <a:picLocks noChangeAspect="1"/>
          </p:cNvPicPr>
          <p:nvPr/>
        </p:nvPicPr>
        <p:blipFill>
          <a:blip r:embed="rId6"/>
          <a:stretch>
            <a:fillRect/>
          </a:stretch>
        </p:blipFill>
        <p:spPr>
          <a:xfrm>
            <a:off x="9986645" y="0"/>
            <a:ext cx="2203450" cy="2379345"/>
          </a:xfrm>
          <a:prstGeom prst="rect">
            <a:avLst/>
          </a:prstGeom>
        </p:spPr>
      </p:pic>
      <p:pic>
        <p:nvPicPr>
          <p:cNvPr id="11" name="Image 8" descr="https://kimi-img.moonshot.cn/pub/slides/slides_tmpl/image/25-08-27-20:07:31-d2nfa0p8bjvh7rlj0g8g.png"/>
          <p:cNvPicPr>
            <a:picLocks noChangeAspect="1"/>
          </p:cNvPicPr>
          <p:nvPr/>
        </p:nvPicPr>
        <p:blipFill>
          <a:blip r:embed="rId7"/>
          <a:stretch>
            <a:fillRect/>
          </a:stretch>
        </p:blipFill>
        <p:spPr>
          <a:xfrm>
            <a:off x="1190625" y="388620"/>
            <a:ext cx="1188085" cy="1371600"/>
          </a:xfrm>
          <a:prstGeom prst="rect">
            <a:avLst/>
          </a:prstGeom>
        </p:spPr>
      </p:pic>
      <p:sp>
        <p:nvSpPr>
          <p:cNvPr id="12" name="Text 1"/>
          <p:cNvSpPr/>
          <p:nvPr/>
        </p:nvSpPr>
        <p:spPr>
          <a:xfrm>
            <a:off x="611505" y="2059940"/>
            <a:ext cx="2028825" cy="911225"/>
          </a:xfrm>
          <a:prstGeom prst="rect">
            <a:avLst/>
          </a:prstGeom>
          <a:noFill/>
          <a:ln/>
        </p:spPr>
        <p:txBody>
          <a:bodyPr wrap="square" lIns="0" tIns="0" rIns="0" bIns="0" rtlCol="0" anchor="t">
            <a:spAutoFit/>
          </a:bodyPr>
          <a:lstStyle/>
          <a:p>
            <a:pPr>
              <a:lnSpc>
                <a:spcPct val="100000"/>
              </a:lnSpc>
            </a:pPr>
            <a:r>
              <a:rPr lang="en-US" sz="1800" b="1" dirty="0">
                <a:solidFill>
                  <a:srgbClr val="1D31E2"/>
                </a:solidFill>
                <a:latin typeface="MiSans" pitchFamily="34" charset="0"/>
                <a:ea typeface="MiSans" pitchFamily="34" charset="-122"/>
                <a:cs typeface="MiSans" pitchFamily="34" charset="-120"/>
              </a:rPr>
              <a:t>Complex Problem Breakdown</a:t>
            </a:r>
            <a:endParaRPr lang="en-US" sz="1600" dirty="0"/>
          </a:p>
        </p:txBody>
      </p:sp>
      <p:sp>
        <p:nvSpPr>
          <p:cNvPr id="13" name="Text 2"/>
          <p:cNvSpPr/>
          <p:nvPr/>
        </p:nvSpPr>
        <p:spPr>
          <a:xfrm>
            <a:off x="3434080" y="1751330"/>
            <a:ext cx="7441565" cy="1087755"/>
          </a:xfrm>
          <a:prstGeom prst="rect">
            <a:avLst/>
          </a:prstGeom>
          <a:noFill/>
          <a:ln/>
        </p:spPr>
        <p:txBody>
          <a:bodyPr wrap="square" lIns="91440" tIns="45720" rIns="91440" bIns="45720" rtlCol="0" anchor="t"/>
          <a:lstStyle/>
          <a:p>
            <a:pPr>
              <a:lnSpc>
                <a:spcPct val="150000"/>
              </a:lnSpc>
            </a:pPr>
            <a:r>
              <a:rPr lang="en-US" sz="1400" dirty="0">
                <a:solidFill>
                  <a:srgbClr val="FFFFFF"/>
                </a:solidFill>
                <a:latin typeface="MiSans" pitchFamily="34" charset="0"/>
                <a:ea typeface="MiSans" pitchFamily="34" charset="-122"/>
                <a:cs typeface="MiSans" pitchFamily="34" charset="-120"/>
              </a:rPr>
              <a:t>AI tools like Khan Academy AI and Socratic by Google break down complex problems into manageable steps, providing clear explanations and examples to aid understanding.</a:t>
            </a:r>
            <a:endParaRPr lang="en-US" sz="1600" dirty="0"/>
          </a:p>
        </p:txBody>
      </p:sp>
      <p:sp>
        <p:nvSpPr>
          <p:cNvPr id="14" name="Text 3"/>
          <p:cNvSpPr/>
          <p:nvPr/>
        </p:nvSpPr>
        <p:spPr>
          <a:xfrm>
            <a:off x="611505" y="3643630"/>
            <a:ext cx="2028825" cy="597892"/>
          </a:xfrm>
          <a:prstGeom prst="rect">
            <a:avLst/>
          </a:prstGeom>
          <a:noFill/>
          <a:ln/>
        </p:spPr>
        <p:txBody>
          <a:bodyPr wrap="square" lIns="0" tIns="0" rIns="0" bIns="0" rtlCol="0" anchor="t">
            <a:spAutoFit/>
          </a:bodyPr>
          <a:lstStyle/>
          <a:p>
            <a:pPr>
              <a:lnSpc>
                <a:spcPct val="100000"/>
              </a:lnSpc>
            </a:pPr>
            <a:r>
              <a:rPr lang="en-US" sz="1800" b="1" dirty="0">
                <a:solidFill>
                  <a:srgbClr val="1D31E2"/>
                </a:solidFill>
                <a:latin typeface="MiSans" pitchFamily="34" charset="0"/>
                <a:ea typeface="MiSans" pitchFamily="34" charset="-122"/>
                <a:cs typeface="MiSans" pitchFamily="34" charset="-120"/>
              </a:rPr>
              <a:t>On-Demand Tutoring</a:t>
            </a:r>
            <a:endParaRPr lang="en-US" sz="1600" dirty="0"/>
          </a:p>
        </p:txBody>
      </p:sp>
      <p:sp>
        <p:nvSpPr>
          <p:cNvPr id="15" name="Text 4"/>
          <p:cNvSpPr/>
          <p:nvPr/>
        </p:nvSpPr>
        <p:spPr>
          <a:xfrm>
            <a:off x="3434080" y="3335020"/>
            <a:ext cx="7441565" cy="1087755"/>
          </a:xfrm>
          <a:prstGeom prst="rect">
            <a:avLst/>
          </a:prstGeom>
          <a:noFill/>
          <a:ln/>
        </p:spPr>
        <p:txBody>
          <a:bodyPr wrap="square" lIns="91440" tIns="45720" rIns="91440" bIns="45720" rtlCol="0" anchor="t"/>
          <a:lstStyle/>
          <a:p>
            <a:pPr>
              <a:lnSpc>
                <a:spcPct val="150000"/>
              </a:lnSpc>
            </a:pPr>
            <a:r>
              <a:rPr lang="en-US" sz="1400" dirty="0">
                <a:solidFill>
                  <a:srgbClr val="FFFFFF"/>
                </a:solidFill>
                <a:latin typeface="MiSans" pitchFamily="34" charset="0"/>
                <a:ea typeface="MiSans" pitchFamily="34" charset="-122"/>
                <a:cs typeface="MiSans" pitchFamily="34" charset="-120"/>
              </a:rPr>
              <a:t>AI offers on-demand tutoring, answering follow-up questions and providing alternative explanations when needed. This ensures you get the help you need, anytime.</a:t>
            </a:r>
            <a:endParaRPr lang="en-US" sz="1600" dirty="0"/>
          </a:p>
        </p:txBody>
      </p:sp>
      <p:sp>
        <p:nvSpPr>
          <p:cNvPr id="16" name="Text 5"/>
          <p:cNvSpPr/>
          <p:nvPr/>
        </p:nvSpPr>
        <p:spPr>
          <a:xfrm>
            <a:off x="611505" y="5281295"/>
            <a:ext cx="2028825" cy="597892"/>
          </a:xfrm>
          <a:prstGeom prst="rect">
            <a:avLst/>
          </a:prstGeom>
          <a:noFill/>
          <a:ln/>
        </p:spPr>
        <p:txBody>
          <a:bodyPr wrap="square" lIns="0" tIns="0" rIns="0" bIns="0" rtlCol="0" anchor="t">
            <a:spAutoFit/>
          </a:bodyPr>
          <a:lstStyle/>
          <a:p>
            <a:pPr>
              <a:lnSpc>
                <a:spcPct val="100000"/>
              </a:lnSpc>
            </a:pPr>
            <a:r>
              <a:rPr lang="en-US" sz="1800" b="1" dirty="0">
                <a:solidFill>
                  <a:srgbClr val="1D31E2"/>
                </a:solidFill>
                <a:latin typeface="MiSans" pitchFamily="34" charset="0"/>
                <a:ea typeface="MiSans" pitchFamily="34" charset="-122"/>
                <a:cs typeface="MiSans" pitchFamily="34" charset="-120"/>
              </a:rPr>
              <a:t>Instant Clarification</a:t>
            </a:r>
            <a:endParaRPr lang="en-US" sz="1600" dirty="0"/>
          </a:p>
        </p:txBody>
      </p:sp>
      <p:sp>
        <p:nvSpPr>
          <p:cNvPr id="17" name="Text 6"/>
          <p:cNvSpPr/>
          <p:nvPr/>
        </p:nvSpPr>
        <p:spPr>
          <a:xfrm>
            <a:off x="3434080" y="4972685"/>
            <a:ext cx="7441565" cy="1087755"/>
          </a:xfrm>
          <a:prstGeom prst="rect">
            <a:avLst/>
          </a:prstGeom>
          <a:noFill/>
          <a:ln/>
        </p:spPr>
        <p:txBody>
          <a:bodyPr wrap="square" lIns="91440" tIns="45720" rIns="91440" bIns="45720" rtlCol="0" anchor="t"/>
          <a:lstStyle/>
          <a:p>
            <a:pPr>
              <a:lnSpc>
                <a:spcPct val="150000"/>
              </a:lnSpc>
            </a:pPr>
            <a:r>
              <a:rPr lang="en-US" sz="1400" dirty="0">
                <a:solidFill>
                  <a:srgbClr val="FFFFFF"/>
                </a:solidFill>
                <a:latin typeface="MiSans" pitchFamily="34" charset="0"/>
                <a:ea typeface="MiSans" pitchFamily="34" charset="-122"/>
                <a:cs typeface="MiSans" pitchFamily="34" charset="-120"/>
              </a:rPr>
              <a:t>AI provides instant clarification on difficult concepts, ensuring you don’t get stuck. This helps maintain momentum and deepens your understanding of the subject.</a:t>
            </a:r>
            <a:endParaRPr lang="en-US" sz="1600" dirty="0"/>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1D31E2"/>
        </a:solidFill>
        <a:effectLst/>
      </p:bgPr>
    </p:bg>
    <p:spTree>
      <p:nvGrpSpPr>
        <p:cNvPr id="1" name=""/>
        <p:cNvGrpSpPr/>
        <p:nvPr/>
      </p:nvGrpSpPr>
      <p:grpSpPr>
        <a:xfrm>
          <a:off x="0" y="0"/>
          <a:ext cx="0" cy="0"/>
          <a:chOff x="0" y="0"/>
          <a:chExt cx="0" cy="0"/>
        </a:xfrm>
      </p:grpSpPr>
      <p:pic>
        <p:nvPicPr>
          <p:cNvPr id="2" name="Image 0" descr="https://kimi-img.moonshot.cn/pub/slides/slides_tmpl/image/25-08-27-20:07:30-d2nfa0h8bjvh7rlj0fo0.png"/>
          <p:cNvPicPr>
            <a:picLocks noChangeAspect="1"/>
          </p:cNvPicPr>
          <p:nvPr/>
        </p:nvPicPr>
        <p:blipFill>
          <a:blip r:embed="rId3"/>
          <a:stretch>
            <a:fillRect/>
          </a:stretch>
        </p:blipFill>
        <p:spPr>
          <a:xfrm>
            <a:off x="6308090" y="2045335"/>
            <a:ext cx="5085080" cy="3422015"/>
          </a:xfrm>
          <a:prstGeom prst="rect">
            <a:avLst/>
          </a:prstGeom>
        </p:spPr>
      </p:pic>
      <p:pic>
        <p:nvPicPr>
          <p:cNvPr id="3" name="Image 1" descr="https://kimi-img.moonshot.cn/pub/slides/slides_tmpl/image/25-08-27-20:07:30-d2nfa0h8bjvh7rlj0fo0.png"/>
          <p:cNvPicPr>
            <a:picLocks noChangeAspect="1"/>
          </p:cNvPicPr>
          <p:nvPr/>
        </p:nvPicPr>
        <p:blipFill>
          <a:blip r:embed="rId3"/>
          <a:stretch>
            <a:fillRect/>
          </a:stretch>
        </p:blipFill>
        <p:spPr>
          <a:xfrm>
            <a:off x="867410" y="2045335"/>
            <a:ext cx="5085080" cy="3422015"/>
          </a:xfrm>
          <a:prstGeom prst="rect">
            <a:avLst/>
          </a:prstGeom>
        </p:spPr>
      </p:pic>
      <p:sp>
        <p:nvSpPr>
          <p:cNvPr id="4" name="Text 0"/>
          <p:cNvSpPr/>
          <p:nvPr/>
        </p:nvSpPr>
        <p:spPr>
          <a:xfrm>
            <a:off x="934263" y="479263"/>
            <a:ext cx="3049055" cy="606887"/>
          </a:xfrm>
          <a:prstGeom prst="rect">
            <a:avLst/>
          </a:prstGeom>
          <a:noFill/>
          <a:ln/>
        </p:spPr>
        <p:txBody>
          <a:bodyPr wrap="square" lIns="91440" tIns="45720" rIns="91440" bIns="45720" rtlCol="0" anchor="ctr"/>
          <a:lstStyle/>
          <a:p>
            <a:pPr>
              <a:lnSpc>
                <a:spcPct val="90000"/>
              </a:lnSpc>
            </a:pPr>
            <a:r>
              <a:rPr lang="en-US" sz="4400" dirty="0">
                <a:solidFill>
                  <a:srgbClr val="000000"/>
                </a:solidFill>
                <a:latin typeface="MiSans" pitchFamily="34" charset="0"/>
                <a:ea typeface="MiSans" pitchFamily="34" charset="-122"/>
                <a:cs typeface="MiSans" pitchFamily="34" charset="-120"/>
              </a:rPr>
              <a:t> </a:t>
            </a:r>
            <a:endParaRPr lang="en-US" sz="1600" dirty="0"/>
          </a:p>
        </p:txBody>
      </p:sp>
      <p:sp>
        <p:nvSpPr>
          <p:cNvPr id="5" name="Text 1"/>
          <p:cNvSpPr/>
          <p:nvPr/>
        </p:nvSpPr>
        <p:spPr>
          <a:xfrm>
            <a:off x="542290" y="751205"/>
            <a:ext cx="9394825" cy="833120"/>
          </a:xfrm>
          <a:prstGeom prst="rect">
            <a:avLst/>
          </a:prstGeom>
          <a:noFill/>
          <a:ln/>
        </p:spPr>
        <p:txBody>
          <a:bodyPr wrap="square" lIns="91440" tIns="45720" rIns="91440" bIns="45720" rtlCol="0" anchor="t"/>
          <a:lstStyle/>
          <a:p>
            <a:pPr>
              <a:lnSpc>
                <a:spcPct val="100000"/>
              </a:lnSpc>
            </a:pPr>
            <a:r>
              <a:rPr lang="en-US" sz="3600" b="1" dirty="0">
                <a:solidFill>
                  <a:srgbClr val="FFFFFF"/>
                </a:solidFill>
                <a:latin typeface="MiSans" pitchFamily="34" charset="0"/>
                <a:ea typeface="MiSans" pitchFamily="34" charset="-122"/>
                <a:cs typeface="MiSans" pitchFamily="34" charset="-120"/>
              </a:rPr>
              <a:t>Level-Adaptive Explanations</a:t>
            </a:r>
            <a:endParaRPr lang="en-US" sz="1600" dirty="0"/>
          </a:p>
        </p:txBody>
      </p:sp>
      <p:pic>
        <p:nvPicPr>
          <p:cNvPr id="6" name="Image 2" descr="https://kimi-img.moonshot.cn/pub/slides/slides_tmpl/image/25-08-27-20:07:29-d2nfa098bjvh7rlj0fj0.png"/>
          <p:cNvPicPr>
            <a:picLocks noChangeAspect="1"/>
          </p:cNvPicPr>
          <p:nvPr/>
        </p:nvPicPr>
        <p:blipFill>
          <a:blip r:embed="rId4"/>
          <a:stretch>
            <a:fillRect/>
          </a:stretch>
        </p:blipFill>
        <p:spPr>
          <a:xfrm rot="1860000">
            <a:off x="615950" y="1370330"/>
            <a:ext cx="856615" cy="1282700"/>
          </a:xfrm>
          <a:prstGeom prst="rect">
            <a:avLst/>
          </a:prstGeom>
        </p:spPr>
      </p:pic>
      <p:pic>
        <p:nvPicPr>
          <p:cNvPr id="7" name="Image 3" descr="https://kimi-img.moonshot.cn/pub/slides/slides_tmpl/image/25-08-27-20:07:29-d2nfa098bjvh7rlj0fig.png"/>
          <p:cNvPicPr>
            <a:picLocks noChangeAspect="1"/>
          </p:cNvPicPr>
          <p:nvPr/>
        </p:nvPicPr>
        <p:blipFill>
          <a:blip r:embed="rId5"/>
          <a:stretch>
            <a:fillRect/>
          </a:stretch>
        </p:blipFill>
        <p:spPr>
          <a:xfrm>
            <a:off x="648335" y="5680710"/>
            <a:ext cx="10744200" cy="807085"/>
          </a:xfrm>
          <a:prstGeom prst="rect">
            <a:avLst/>
          </a:prstGeom>
        </p:spPr>
      </p:pic>
      <p:sp>
        <p:nvSpPr>
          <p:cNvPr id="8" name="Text 2"/>
          <p:cNvSpPr/>
          <p:nvPr/>
        </p:nvSpPr>
        <p:spPr>
          <a:xfrm>
            <a:off x="1628140" y="2686685"/>
            <a:ext cx="3593465" cy="306784"/>
          </a:xfrm>
          <a:prstGeom prst="rect">
            <a:avLst/>
          </a:prstGeom>
          <a:noFill/>
          <a:ln/>
        </p:spPr>
        <p:txBody>
          <a:bodyPr wrap="square" lIns="0" tIns="0" rIns="0" bIns="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Tailored Learning</a:t>
            </a:r>
            <a:endParaRPr lang="en-US" sz="1600" dirty="0"/>
          </a:p>
        </p:txBody>
      </p:sp>
      <p:sp>
        <p:nvSpPr>
          <p:cNvPr id="9" name="Text 3"/>
          <p:cNvSpPr/>
          <p:nvPr/>
        </p:nvSpPr>
        <p:spPr>
          <a:xfrm>
            <a:off x="1541289" y="3015907"/>
            <a:ext cx="3875101" cy="1279922"/>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AI tailors explanations to your proficiency level, simplifying concepts for beginners and adding depth for advanced learners. This ensures comprehension without boredom.</a:t>
            </a:r>
            <a:endParaRPr lang="en-US" sz="1600" dirty="0"/>
          </a:p>
        </p:txBody>
      </p:sp>
      <p:sp>
        <p:nvSpPr>
          <p:cNvPr id="10" name="Text 4"/>
          <p:cNvSpPr/>
          <p:nvPr/>
        </p:nvSpPr>
        <p:spPr>
          <a:xfrm>
            <a:off x="6970395" y="2686685"/>
            <a:ext cx="3786505" cy="645517"/>
          </a:xfrm>
          <a:prstGeom prst="rect">
            <a:avLst/>
          </a:prstGeom>
          <a:noFill/>
          <a:ln/>
        </p:spPr>
        <p:txBody>
          <a:bodyPr wrap="square" lIns="0" tIns="0" rIns="0" bIns="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Application-Oriented Learning</a:t>
            </a:r>
            <a:endParaRPr lang="en-US" sz="1600" dirty="0"/>
          </a:p>
        </p:txBody>
      </p:sp>
      <p:sp>
        <p:nvSpPr>
          <p:cNvPr id="11" name="Text 5"/>
          <p:cNvSpPr/>
          <p:nvPr/>
        </p:nvSpPr>
        <p:spPr>
          <a:xfrm>
            <a:off x="6883310" y="3015907"/>
            <a:ext cx="3875101" cy="1279922"/>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AI provides instant worked examples that bridge theory and application, helping you see how concepts apply in real-world scenarios.</a:t>
            </a:r>
            <a:endParaRPr lang="en-US" sz="1600" dirty="0"/>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1D31E2"/>
        </a:solidFill>
        <a:effectLst/>
      </p:bgPr>
    </p:bg>
    <p:spTree>
      <p:nvGrpSpPr>
        <p:cNvPr id="1" name=""/>
        <p:cNvGrpSpPr/>
        <p:nvPr/>
      </p:nvGrpSpPr>
      <p:grpSpPr>
        <a:xfrm>
          <a:off x="0" y="0"/>
          <a:ext cx="0" cy="0"/>
          <a:chOff x="0" y="0"/>
          <a:chExt cx="0" cy="0"/>
        </a:xfrm>
      </p:grpSpPr>
      <p:pic>
        <p:nvPicPr>
          <p:cNvPr id="2" name="Image 0" descr="https://kimi-img.moonshot.cn/pub/slides/slides_tmpl/image/25-08-27-20:07:28-d2nfa018bjvh7rlj0eug.jpg"/>
          <p:cNvPicPr>
            <a:picLocks noChangeAspect="1"/>
          </p:cNvPicPr>
          <p:nvPr/>
        </p:nvPicPr>
        <p:blipFill>
          <a:blip r:embed="rId3"/>
          <a:stretch>
            <a:fillRect/>
          </a:stretch>
        </p:blipFill>
        <p:spPr>
          <a:xfrm>
            <a:off x="0" y="0"/>
            <a:ext cx="12192635" cy="6858000"/>
          </a:xfrm>
          <a:prstGeom prst="rect">
            <a:avLst/>
          </a:prstGeom>
        </p:spPr>
      </p:pic>
      <p:sp>
        <p:nvSpPr>
          <p:cNvPr id="3" name="Text 0"/>
          <p:cNvSpPr/>
          <p:nvPr/>
        </p:nvSpPr>
        <p:spPr>
          <a:xfrm>
            <a:off x="423545" y="3815080"/>
            <a:ext cx="5547360" cy="499467"/>
          </a:xfrm>
          <a:prstGeom prst="rect">
            <a:avLst/>
          </a:prstGeom>
          <a:noFill/>
          <a:ln/>
        </p:spPr>
        <p:txBody>
          <a:bodyPr wrap="square" lIns="0" tIns="0" rIns="0" bIns="0" rtlCol="0" anchor="t">
            <a:spAutoFit/>
          </a:bodyPr>
          <a:lstStyle/>
          <a:p>
            <a:pPr algn="ctr">
              <a:lnSpc>
                <a:spcPct val="100000"/>
              </a:lnSpc>
            </a:pPr>
            <a:r>
              <a:rPr lang="en-US" sz="3200" dirty="0">
                <a:solidFill>
                  <a:srgbClr val="1D31E2"/>
                </a:solidFill>
                <a:latin typeface="MiSans" pitchFamily="34" charset="0"/>
                <a:ea typeface="MiSans" pitchFamily="34" charset="-122"/>
                <a:cs typeface="MiSans" pitchFamily="34" charset="-120"/>
              </a:rPr>
              <a:t>Track &amp; Motivate</a:t>
            </a:r>
            <a:endParaRPr lang="en-US" sz="1600" dirty="0"/>
          </a:p>
        </p:txBody>
      </p:sp>
      <p:pic>
        <p:nvPicPr>
          <p:cNvPr id="4" name="Image 1" descr="https://kimi-img.moonshot.cn/pub/slides/slides_tmpl/image/25-08-27-20:07:28-d2nfa018bjvh7rlj0f60.png"/>
          <p:cNvPicPr>
            <a:picLocks noChangeAspect="1"/>
          </p:cNvPicPr>
          <p:nvPr/>
        </p:nvPicPr>
        <p:blipFill>
          <a:blip r:embed="rId4">
            <a:alphaModFix amt="23000"/>
          </a:blip>
          <a:stretch>
            <a:fillRect/>
          </a:stretch>
        </p:blipFill>
        <p:spPr>
          <a:xfrm rot="5400000" flipH="1">
            <a:off x="8475980" y="2972435"/>
            <a:ext cx="1301115" cy="976630"/>
          </a:xfrm>
          <a:prstGeom prst="rect">
            <a:avLst/>
          </a:prstGeom>
        </p:spPr>
      </p:pic>
      <p:sp>
        <p:nvSpPr>
          <p:cNvPr id="5" name="Shape 1"/>
          <p:cNvSpPr/>
          <p:nvPr/>
        </p:nvSpPr>
        <p:spPr>
          <a:xfrm>
            <a:off x="1874550" y="1562096"/>
            <a:ext cx="2284095" cy="2335530"/>
          </a:xfrm>
          <a:prstGeom prst="rect">
            <a:avLst/>
          </a:prstGeom>
          <a:solidFill>
            <a:srgbClr val="000000">
              <a:alpha val="0"/>
            </a:srgbClr>
          </a:solidFill>
          <a:ln/>
        </p:spPr>
      </p:sp>
      <p:sp>
        <p:nvSpPr>
          <p:cNvPr id="6" name="Text 2"/>
          <p:cNvSpPr/>
          <p:nvPr/>
        </p:nvSpPr>
        <p:spPr>
          <a:xfrm>
            <a:off x="1874550" y="1562096"/>
            <a:ext cx="2284095" cy="2335530"/>
          </a:xfrm>
          <a:prstGeom prst="rect">
            <a:avLst/>
          </a:prstGeom>
          <a:noFill/>
          <a:ln/>
        </p:spPr>
        <p:txBody>
          <a:bodyPr wrap="square" lIns="0" tIns="0" rIns="0" bIns="0" rtlCol="0" anchor="t"/>
          <a:lstStyle/>
          <a:p>
            <a:pPr algn="ctr">
              <a:lnSpc>
                <a:spcPct val="110000"/>
              </a:lnSpc>
            </a:pPr>
            <a:r>
              <a:rPr lang="en-US" sz="13800" dirty="0">
                <a:solidFill>
                  <a:srgbClr val="1D31E2"/>
                </a:solidFill>
                <a:latin typeface="MiSans" pitchFamily="34" charset="0"/>
                <a:ea typeface="MiSans" pitchFamily="34" charset="-122"/>
                <a:cs typeface="MiSans" pitchFamily="34" charset="-120"/>
              </a:rPr>
              <a:t>06</a:t>
            </a:r>
            <a:endParaRPr lang="en-US" sz="1600" dirty="0"/>
          </a:p>
        </p:txBody>
      </p:sp>
      <p:pic>
        <p:nvPicPr>
          <p:cNvPr id="7" name="Image 2" descr="https://kimi-img.moonshot.cn/pub/slides/slides_tmpl/image/25-08-27-20:07:28-d2nfa018bjvh7rlj0f70.png"/>
          <p:cNvPicPr>
            <a:picLocks noChangeAspect="1"/>
          </p:cNvPicPr>
          <p:nvPr/>
        </p:nvPicPr>
        <p:blipFill>
          <a:blip r:embed="rId5"/>
          <a:stretch>
            <a:fillRect/>
          </a:stretch>
        </p:blipFill>
        <p:spPr>
          <a:xfrm>
            <a:off x="6001385" y="1950085"/>
            <a:ext cx="4074795" cy="3778250"/>
          </a:xfrm>
          <a:prstGeom prst="rect">
            <a:avLst/>
          </a:prstGeom>
        </p:spPr>
      </p:pic>
      <p:pic>
        <p:nvPicPr>
          <p:cNvPr id="8" name="Image 3" descr="https://kimi-img.moonshot.cn/pub/slides/slides_tmpl/image/25-08-27-20:07:28-d2nfa018bjvh7rlj0eu0.png"/>
          <p:cNvPicPr>
            <a:picLocks noChangeAspect="1"/>
          </p:cNvPicPr>
          <p:nvPr/>
        </p:nvPicPr>
        <p:blipFill>
          <a:blip r:embed="rId6"/>
          <a:stretch>
            <a:fillRect/>
          </a:stretch>
        </p:blipFill>
        <p:spPr>
          <a:xfrm>
            <a:off x="10076180" y="0"/>
            <a:ext cx="2116455" cy="2286000"/>
          </a:xfrm>
          <a:prstGeom prst="rect">
            <a:avLst/>
          </a:prstGeom>
        </p:spPr>
      </p:pic>
      <p:pic>
        <p:nvPicPr>
          <p:cNvPr id="9" name="Image 4" descr="https://kimi-img.moonshot.cn/pub/slides/slides_tmpl/image/25-08-27-20:07:28-d2nfa018bjvh7rlj0et0.png"/>
          <p:cNvPicPr>
            <a:picLocks noChangeAspect="1"/>
          </p:cNvPicPr>
          <p:nvPr/>
        </p:nvPicPr>
        <p:blipFill>
          <a:blip r:embed="rId7"/>
          <a:stretch>
            <a:fillRect/>
          </a:stretch>
        </p:blipFill>
        <p:spPr>
          <a:xfrm>
            <a:off x="0" y="5530850"/>
            <a:ext cx="1684020" cy="1327150"/>
          </a:xfrm>
          <a:prstGeom prst="rect">
            <a:avLst/>
          </a:prstGeom>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1D31E2"/>
        </a:solidFill>
        <a:effectLst/>
      </p:bgPr>
    </p:bg>
    <p:spTree>
      <p:nvGrpSpPr>
        <p:cNvPr id="1" name=""/>
        <p:cNvGrpSpPr/>
        <p:nvPr/>
      </p:nvGrpSpPr>
      <p:grpSpPr>
        <a:xfrm>
          <a:off x="0" y="0"/>
          <a:ext cx="0" cy="0"/>
          <a:chOff x="0" y="0"/>
          <a:chExt cx="0" cy="0"/>
        </a:xfrm>
      </p:grpSpPr>
      <p:pic>
        <p:nvPicPr>
          <p:cNvPr id="2" name="Image 0" descr="https://kimi-img.moonshot.cn/pub/slides/slides_tmpl/image/25-08-27-20:07:28-d2nfa018bjvh7rlj0eug.jpg"/>
          <p:cNvPicPr>
            <a:picLocks noChangeAspect="1"/>
          </p:cNvPicPr>
          <p:nvPr/>
        </p:nvPicPr>
        <p:blipFill>
          <a:blip r:embed="rId3"/>
          <a:stretch>
            <a:fillRect/>
          </a:stretch>
        </p:blipFill>
        <p:spPr>
          <a:xfrm>
            <a:off x="0" y="0"/>
            <a:ext cx="12557125" cy="7063105"/>
          </a:xfrm>
          <a:prstGeom prst="rect">
            <a:avLst/>
          </a:prstGeom>
        </p:spPr>
      </p:pic>
      <p:pic>
        <p:nvPicPr>
          <p:cNvPr id="3" name="Image 1" descr="https://kimi-img.moonshot.cn/pub/slides/slides_tmpl/image/25-08-27-20:07:28-d2nfa018bjvh7rlj0f50.png"/>
          <p:cNvPicPr>
            <a:picLocks noChangeAspect="1"/>
          </p:cNvPicPr>
          <p:nvPr/>
        </p:nvPicPr>
        <p:blipFill>
          <a:blip r:embed="rId4"/>
          <a:stretch>
            <a:fillRect/>
          </a:stretch>
        </p:blipFill>
        <p:spPr>
          <a:xfrm>
            <a:off x="6714490" y="3874135"/>
            <a:ext cx="4998720" cy="2632075"/>
          </a:xfrm>
          <a:prstGeom prst="rect">
            <a:avLst/>
          </a:prstGeom>
        </p:spPr>
      </p:pic>
      <p:pic>
        <p:nvPicPr>
          <p:cNvPr id="4" name="Image 2" descr="https://kimi-img.moonshot.cn/pub/slides/slides_tmpl/image/25-08-27-20:07:28-d2nfa018bjvh7rlj0f5g.png"/>
          <p:cNvPicPr>
            <a:picLocks noChangeAspect="1"/>
          </p:cNvPicPr>
          <p:nvPr/>
        </p:nvPicPr>
        <p:blipFill>
          <a:blip r:embed="rId5"/>
          <a:stretch>
            <a:fillRect/>
          </a:stretch>
        </p:blipFill>
        <p:spPr>
          <a:xfrm>
            <a:off x="981075" y="4462780"/>
            <a:ext cx="4843145" cy="828040"/>
          </a:xfrm>
          <a:prstGeom prst="rect">
            <a:avLst/>
          </a:prstGeom>
        </p:spPr>
      </p:pic>
      <p:pic>
        <p:nvPicPr>
          <p:cNvPr id="5" name="Image 3" descr="https://kimi-img.moonshot.cn/pub/slides/slides_tmpl/image/25-08-27-20:07:28-d2nfa018bjvh7rlj0f5g.png"/>
          <p:cNvPicPr>
            <a:picLocks noChangeAspect="1"/>
          </p:cNvPicPr>
          <p:nvPr/>
        </p:nvPicPr>
        <p:blipFill>
          <a:blip r:embed="rId5"/>
          <a:stretch>
            <a:fillRect/>
          </a:stretch>
        </p:blipFill>
        <p:spPr>
          <a:xfrm>
            <a:off x="6266815" y="3195955"/>
            <a:ext cx="5247640" cy="828040"/>
          </a:xfrm>
          <a:prstGeom prst="rect">
            <a:avLst/>
          </a:prstGeom>
        </p:spPr>
      </p:pic>
      <p:pic>
        <p:nvPicPr>
          <p:cNvPr id="6" name="Image 4" descr="https://kimi-img.moonshot.cn/pub/slides/slides_tmpl/image/25-08-27-20:07:28-d2nfa018bjvh7rlj0f5g.png"/>
          <p:cNvPicPr>
            <a:picLocks noChangeAspect="1"/>
          </p:cNvPicPr>
          <p:nvPr/>
        </p:nvPicPr>
        <p:blipFill>
          <a:blip r:embed="rId5"/>
          <a:stretch>
            <a:fillRect/>
          </a:stretch>
        </p:blipFill>
        <p:spPr>
          <a:xfrm>
            <a:off x="981075" y="3199765"/>
            <a:ext cx="4843145" cy="828040"/>
          </a:xfrm>
          <a:prstGeom prst="rect">
            <a:avLst/>
          </a:prstGeom>
        </p:spPr>
      </p:pic>
      <p:pic>
        <p:nvPicPr>
          <p:cNvPr id="7" name="Image 5" descr="https://kimi-img.moonshot.cn/pub/slides/slides_tmpl/image/25-08-27-20:07:28-d2nfa018bjvh7rlj0f5g.png"/>
          <p:cNvPicPr>
            <a:picLocks noChangeAspect="1"/>
          </p:cNvPicPr>
          <p:nvPr/>
        </p:nvPicPr>
        <p:blipFill>
          <a:blip r:embed="rId5"/>
          <a:stretch>
            <a:fillRect/>
          </a:stretch>
        </p:blipFill>
        <p:spPr>
          <a:xfrm>
            <a:off x="6266815" y="1991360"/>
            <a:ext cx="5247640" cy="828040"/>
          </a:xfrm>
          <a:prstGeom prst="rect">
            <a:avLst/>
          </a:prstGeom>
        </p:spPr>
      </p:pic>
      <p:pic>
        <p:nvPicPr>
          <p:cNvPr id="8" name="Image 6" descr="https://kimi-img.moonshot.cn/pub/slides/slides_tmpl/image/25-08-27-20:07:28-d2nfa018bjvh7rlj0f5g.png"/>
          <p:cNvPicPr>
            <a:picLocks noChangeAspect="1"/>
          </p:cNvPicPr>
          <p:nvPr/>
        </p:nvPicPr>
        <p:blipFill>
          <a:blip r:embed="rId5"/>
          <a:stretch>
            <a:fillRect/>
          </a:stretch>
        </p:blipFill>
        <p:spPr>
          <a:xfrm>
            <a:off x="1006475" y="1992630"/>
            <a:ext cx="4843145" cy="828040"/>
          </a:xfrm>
          <a:prstGeom prst="rect">
            <a:avLst/>
          </a:prstGeom>
        </p:spPr>
      </p:pic>
      <p:pic>
        <p:nvPicPr>
          <p:cNvPr id="9" name="Image 7" descr="https://kimi-img.moonshot.cn/pub/slides/slides_tmpl/image/25-08-27-20:07:28-d2nfa018bjvh7rlj0eu0.png"/>
          <p:cNvPicPr>
            <a:picLocks noChangeAspect="1"/>
          </p:cNvPicPr>
          <p:nvPr/>
        </p:nvPicPr>
        <p:blipFill>
          <a:blip r:embed="rId6"/>
          <a:stretch>
            <a:fillRect/>
          </a:stretch>
        </p:blipFill>
        <p:spPr>
          <a:xfrm>
            <a:off x="10076180" y="0"/>
            <a:ext cx="2116455" cy="2286000"/>
          </a:xfrm>
          <a:prstGeom prst="rect">
            <a:avLst/>
          </a:prstGeom>
        </p:spPr>
      </p:pic>
      <p:pic>
        <p:nvPicPr>
          <p:cNvPr id="10" name="Image 8" descr="https://kimi-img.moonshot.cn/pub/slides/slides_tmpl/image/25-08-27-20:07:28-d2nfa018bjvh7rlj0et0.png"/>
          <p:cNvPicPr>
            <a:picLocks noChangeAspect="1"/>
          </p:cNvPicPr>
          <p:nvPr/>
        </p:nvPicPr>
        <p:blipFill>
          <a:blip r:embed="rId7"/>
          <a:stretch>
            <a:fillRect/>
          </a:stretch>
        </p:blipFill>
        <p:spPr>
          <a:xfrm>
            <a:off x="0" y="5530850"/>
            <a:ext cx="1684020" cy="1327150"/>
          </a:xfrm>
          <a:prstGeom prst="rect">
            <a:avLst/>
          </a:prstGeom>
        </p:spPr>
      </p:pic>
      <p:pic>
        <p:nvPicPr>
          <p:cNvPr id="11" name="Image 9" descr="https://kimi-img.moonshot.cn/pub/slides/slides_tmpl/image/25-08-27-20:07:28-d2nfa018bjvh7rlj0f1g.png"/>
          <p:cNvPicPr>
            <a:picLocks noChangeAspect="1"/>
          </p:cNvPicPr>
          <p:nvPr/>
        </p:nvPicPr>
        <p:blipFill>
          <a:blip r:embed="rId8"/>
          <a:stretch>
            <a:fillRect/>
          </a:stretch>
        </p:blipFill>
        <p:spPr>
          <a:xfrm>
            <a:off x="426085" y="501650"/>
            <a:ext cx="4267200" cy="955040"/>
          </a:xfrm>
          <a:prstGeom prst="rect">
            <a:avLst/>
          </a:prstGeom>
        </p:spPr>
      </p:pic>
      <p:sp>
        <p:nvSpPr>
          <p:cNvPr id="12" name="Text 0"/>
          <p:cNvSpPr/>
          <p:nvPr/>
        </p:nvSpPr>
        <p:spPr>
          <a:xfrm>
            <a:off x="1184910" y="668020"/>
            <a:ext cx="3096260" cy="469265"/>
          </a:xfrm>
          <a:prstGeom prst="rect">
            <a:avLst/>
          </a:prstGeom>
          <a:noFill/>
          <a:ln/>
        </p:spPr>
        <p:txBody>
          <a:bodyPr wrap="square" lIns="91440" tIns="45720" rIns="91440" bIns="45720" rtlCol="0" anchor="t"/>
          <a:lstStyle/>
          <a:p>
            <a:pPr>
              <a:lnSpc>
                <a:spcPct val="90000"/>
              </a:lnSpc>
            </a:pPr>
            <a:r>
              <a:rPr lang="en-US" sz="3600" dirty="0">
                <a:solidFill>
                  <a:srgbClr val="FFFFFF"/>
                </a:solidFill>
                <a:latin typeface="MiSans" pitchFamily="34" charset="0"/>
                <a:ea typeface="MiSans" pitchFamily="34" charset="-122"/>
                <a:cs typeface="MiSans" pitchFamily="34" charset="-120"/>
              </a:rPr>
              <a:t>CONTENTS</a:t>
            </a:r>
            <a:endParaRPr lang="en-US" sz="1600" dirty="0"/>
          </a:p>
        </p:txBody>
      </p:sp>
      <p:sp>
        <p:nvSpPr>
          <p:cNvPr id="13" name="Shape 1"/>
          <p:cNvSpPr/>
          <p:nvPr/>
        </p:nvSpPr>
        <p:spPr>
          <a:xfrm>
            <a:off x="1309190" y="2121107"/>
            <a:ext cx="652471" cy="541020"/>
          </a:xfrm>
          <a:prstGeom prst="rect">
            <a:avLst/>
          </a:prstGeom>
          <a:solidFill>
            <a:srgbClr val="000000">
              <a:alpha val="0"/>
            </a:srgbClr>
          </a:solidFill>
          <a:ln/>
        </p:spPr>
      </p:sp>
      <p:sp>
        <p:nvSpPr>
          <p:cNvPr id="14" name="Text 2"/>
          <p:cNvSpPr/>
          <p:nvPr/>
        </p:nvSpPr>
        <p:spPr>
          <a:xfrm>
            <a:off x="1309190" y="2121107"/>
            <a:ext cx="652471" cy="541020"/>
          </a:xfrm>
          <a:prstGeom prst="rect">
            <a:avLst/>
          </a:prstGeom>
          <a:noFill/>
          <a:ln/>
        </p:spPr>
        <p:txBody>
          <a:bodyPr wrap="square" lIns="0" tIns="0" rIns="0" bIns="0" rtlCol="0" anchor="t"/>
          <a:lstStyle/>
          <a:p>
            <a:pPr>
              <a:lnSpc>
                <a:spcPct val="110000"/>
              </a:lnSpc>
            </a:pPr>
            <a:r>
              <a:rPr lang="en-US" sz="3200" dirty="0">
                <a:solidFill>
                  <a:srgbClr val="FFFFFF"/>
                </a:solidFill>
                <a:latin typeface="MiSans" pitchFamily="34" charset="0"/>
                <a:ea typeface="MiSans" pitchFamily="34" charset="-122"/>
                <a:cs typeface="MiSans" pitchFamily="34" charset="-120"/>
              </a:rPr>
              <a:t>01</a:t>
            </a:r>
            <a:endParaRPr lang="en-US" sz="1600" dirty="0"/>
          </a:p>
        </p:txBody>
      </p:sp>
      <p:sp>
        <p:nvSpPr>
          <p:cNvPr id="15" name="Text 3"/>
          <p:cNvSpPr/>
          <p:nvPr/>
        </p:nvSpPr>
        <p:spPr>
          <a:xfrm>
            <a:off x="1961515" y="2243455"/>
            <a:ext cx="3703955" cy="337542"/>
          </a:xfrm>
          <a:prstGeom prst="rect">
            <a:avLst/>
          </a:prstGeom>
          <a:noFill/>
          <a:ln/>
        </p:spPr>
        <p:txBody>
          <a:bodyPr wrap="square" lIns="0" tIns="0" rIns="0" bIns="0" rtlCol="0" anchor="t">
            <a:spAutoFit/>
          </a:bodyPr>
          <a:lstStyle/>
          <a:p>
            <a:pPr>
              <a:lnSpc>
                <a:spcPct val="100000"/>
              </a:lnSpc>
            </a:pPr>
            <a:r>
              <a:rPr lang="en-US" sz="2200" b="1" dirty="0">
                <a:solidFill>
                  <a:srgbClr val="FFFFFF"/>
                </a:solidFill>
                <a:latin typeface="MiSans" pitchFamily="34" charset="0"/>
                <a:ea typeface="MiSans" pitchFamily="34" charset="-122"/>
                <a:cs typeface="MiSans" pitchFamily="34" charset="-120"/>
              </a:rPr>
              <a:t>AI &amp; the Learner</a:t>
            </a:r>
            <a:endParaRPr lang="en-US" sz="1600" dirty="0"/>
          </a:p>
        </p:txBody>
      </p:sp>
      <p:sp>
        <p:nvSpPr>
          <p:cNvPr id="16" name="Shape 4"/>
          <p:cNvSpPr/>
          <p:nvPr/>
        </p:nvSpPr>
        <p:spPr>
          <a:xfrm>
            <a:off x="6509205" y="2143992"/>
            <a:ext cx="652471" cy="541020"/>
          </a:xfrm>
          <a:prstGeom prst="rect">
            <a:avLst/>
          </a:prstGeom>
          <a:solidFill>
            <a:srgbClr val="000000">
              <a:alpha val="0"/>
            </a:srgbClr>
          </a:solidFill>
          <a:ln/>
        </p:spPr>
      </p:sp>
      <p:sp>
        <p:nvSpPr>
          <p:cNvPr id="17" name="Text 5"/>
          <p:cNvSpPr/>
          <p:nvPr/>
        </p:nvSpPr>
        <p:spPr>
          <a:xfrm>
            <a:off x="6509205" y="2143992"/>
            <a:ext cx="652471" cy="541020"/>
          </a:xfrm>
          <a:prstGeom prst="rect">
            <a:avLst/>
          </a:prstGeom>
          <a:noFill/>
          <a:ln/>
        </p:spPr>
        <p:txBody>
          <a:bodyPr wrap="square" lIns="0" tIns="0" rIns="0" bIns="0" rtlCol="0" anchor="t"/>
          <a:lstStyle/>
          <a:p>
            <a:pPr>
              <a:lnSpc>
                <a:spcPct val="110000"/>
              </a:lnSpc>
            </a:pPr>
            <a:r>
              <a:rPr lang="en-US" sz="3200" dirty="0">
                <a:solidFill>
                  <a:srgbClr val="FFFFFF"/>
                </a:solidFill>
                <a:latin typeface="MiSans" pitchFamily="34" charset="0"/>
                <a:ea typeface="MiSans" pitchFamily="34" charset="-122"/>
                <a:cs typeface="MiSans" pitchFamily="34" charset="-120"/>
              </a:rPr>
              <a:t>02</a:t>
            </a:r>
            <a:endParaRPr lang="en-US" sz="1600" dirty="0"/>
          </a:p>
        </p:txBody>
      </p:sp>
      <p:sp>
        <p:nvSpPr>
          <p:cNvPr id="18" name="Text 6"/>
          <p:cNvSpPr/>
          <p:nvPr/>
        </p:nvSpPr>
        <p:spPr>
          <a:xfrm>
            <a:off x="7161530" y="2266315"/>
            <a:ext cx="4104640" cy="337542"/>
          </a:xfrm>
          <a:prstGeom prst="rect">
            <a:avLst/>
          </a:prstGeom>
          <a:noFill/>
          <a:ln/>
        </p:spPr>
        <p:txBody>
          <a:bodyPr wrap="square" lIns="0" tIns="0" rIns="0" bIns="0" rtlCol="0" anchor="t">
            <a:spAutoFit/>
          </a:bodyPr>
          <a:lstStyle/>
          <a:p>
            <a:pPr>
              <a:lnSpc>
                <a:spcPct val="100000"/>
              </a:lnSpc>
            </a:pPr>
            <a:r>
              <a:rPr lang="en-US" sz="2200" dirty="0">
                <a:solidFill>
                  <a:srgbClr val="FFFFFF"/>
                </a:solidFill>
                <a:latin typeface="MiSans" pitchFamily="34" charset="0"/>
                <a:ea typeface="MiSans" pitchFamily="34" charset="-122"/>
                <a:cs typeface="MiSans" pitchFamily="34" charset="-120"/>
              </a:rPr>
              <a:t>Plan &amp; Schedule</a:t>
            </a:r>
            <a:endParaRPr lang="en-US" sz="1600" dirty="0"/>
          </a:p>
        </p:txBody>
      </p:sp>
      <p:sp>
        <p:nvSpPr>
          <p:cNvPr id="19" name="Shape 7"/>
          <p:cNvSpPr/>
          <p:nvPr/>
        </p:nvSpPr>
        <p:spPr>
          <a:xfrm>
            <a:off x="1309190" y="3333322"/>
            <a:ext cx="652471" cy="541020"/>
          </a:xfrm>
          <a:prstGeom prst="rect">
            <a:avLst/>
          </a:prstGeom>
          <a:solidFill>
            <a:srgbClr val="000000">
              <a:alpha val="0"/>
            </a:srgbClr>
          </a:solidFill>
          <a:ln/>
        </p:spPr>
      </p:sp>
      <p:sp>
        <p:nvSpPr>
          <p:cNvPr id="20" name="Text 8"/>
          <p:cNvSpPr/>
          <p:nvPr/>
        </p:nvSpPr>
        <p:spPr>
          <a:xfrm>
            <a:off x="1309190" y="3333322"/>
            <a:ext cx="652471" cy="541020"/>
          </a:xfrm>
          <a:prstGeom prst="rect">
            <a:avLst/>
          </a:prstGeom>
          <a:noFill/>
          <a:ln/>
        </p:spPr>
        <p:txBody>
          <a:bodyPr wrap="square" lIns="0" tIns="0" rIns="0" bIns="0" rtlCol="0" anchor="t"/>
          <a:lstStyle/>
          <a:p>
            <a:pPr>
              <a:lnSpc>
                <a:spcPct val="110000"/>
              </a:lnSpc>
            </a:pPr>
            <a:r>
              <a:rPr lang="en-US" sz="3200" dirty="0">
                <a:solidFill>
                  <a:srgbClr val="FFFFFF"/>
                </a:solidFill>
                <a:latin typeface="MiSans" pitchFamily="34" charset="0"/>
                <a:ea typeface="MiSans" pitchFamily="34" charset="-122"/>
                <a:cs typeface="MiSans" pitchFamily="34" charset="-120"/>
              </a:rPr>
              <a:t>03</a:t>
            </a:r>
            <a:endParaRPr lang="en-US" sz="1600" dirty="0"/>
          </a:p>
        </p:txBody>
      </p:sp>
      <p:sp>
        <p:nvSpPr>
          <p:cNvPr id="21" name="Text 9"/>
          <p:cNvSpPr/>
          <p:nvPr/>
        </p:nvSpPr>
        <p:spPr>
          <a:xfrm>
            <a:off x="1961515" y="3455670"/>
            <a:ext cx="3704590" cy="337542"/>
          </a:xfrm>
          <a:prstGeom prst="rect">
            <a:avLst/>
          </a:prstGeom>
          <a:noFill/>
          <a:ln/>
        </p:spPr>
        <p:txBody>
          <a:bodyPr wrap="square" lIns="0" tIns="0" rIns="0" bIns="0" rtlCol="0" anchor="t">
            <a:spAutoFit/>
          </a:bodyPr>
          <a:lstStyle/>
          <a:p>
            <a:pPr>
              <a:lnSpc>
                <a:spcPct val="100000"/>
              </a:lnSpc>
            </a:pPr>
            <a:r>
              <a:rPr lang="en-US" sz="2200" dirty="0">
                <a:solidFill>
                  <a:srgbClr val="FFFFFF"/>
                </a:solidFill>
                <a:latin typeface="MiSans" pitchFamily="34" charset="0"/>
                <a:ea typeface="MiSans" pitchFamily="34" charset="-122"/>
                <a:cs typeface="MiSans" pitchFamily="34" charset="-120"/>
              </a:rPr>
              <a:t>Summarize &amp; Note</a:t>
            </a:r>
            <a:endParaRPr lang="en-US" sz="1600" dirty="0"/>
          </a:p>
        </p:txBody>
      </p:sp>
      <p:sp>
        <p:nvSpPr>
          <p:cNvPr id="22" name="Shape 10"/>
          <p:cNvSpPr/>
          <p:nvPr/>
        </p:nvSpPr>
        <p:spPr>
          <a:xfrm>
            <a:off x="6520635" y="3356207"/>
            <a:ext cx="652471" cy="541020"/>
          </a:xfrm>
          <a:prstGeom prst="rect">
            <a:avLst/>
          </a:prstGeom>
          <a:solidFill>
            <a:srgbClr val="000000">
              <a:alpha val="0"/>
            </a:srgbClr>
          </a:solidFill>
          <a:ln/>
        </p:spPr>
      </p:sp>
      <p:sp>
        <p:nvSpPr>
          <p:cNvPr id="23" name="Text 11"/>
          <p:cNvSpPr/>
          <p:nvPr/>
        </p:nvSpPr>
        <p:spPr>
          <a:xfrm>
            <a:off x="6520635" y="3356207"/>
            <a:ext cx="652471" cy="541020"/>
          </a:xfrm>
          <a:prstGeom prst="rect">
            <a:avLst/>
          </a:prstGeom>
          <a:noFill/>
          <a:ln/>
        </p:spPr>
        <p:txBody>
          <a:bodyPr wrap="square" lIns="0" tIns="0" rIns="0" bIns="0" rtlCol="0" anchor="t"/>
          <a:lstStyle/>
          <a:p>
            <a:pPr>
              <a:lnSpc>
                <a:spcPct val="110000"/>
              </a:lnSpc>
            </a:pPr>
            <a:r>
              <a:rPr lang="en-US" sz="3200" dirty="0">
                <a:solidFill>
                  <a:srgbClr val="FFFFFF"/>
                </a:solidFill>
                <a:latin typeface="MiSans" pitchFamily="34" charset="0"/>
                <a:ea typeface="MiSans" pitchFamily="34" charset="-122"/>
                <a:cs typeface="MiSans" pitchFamily="34" charset="-120"/>
              </a:rPr>
              <a:t>04</a:t>
            </a:r>
            <a:endParaRPr lang="en-US" sz="1600" dirty="0"/>
          </a:p>
        </p:txBody>
      </p:sp>
      <p:sp>
        <p:nvSpPr>
          <p:cNvPr id="24" name="Text 12"/>
          <p:cNvSpPr/>
          <p:nvPr/>
        </p:nvSpPr>
        <p:spPr>
          <a:xfrm>
            <a:off x="7172960" y="3478530"/>
            <a:ext cx="4092575" cy="337542"/>
          </a:xfrm>
          <a:prstGeom prst="rect">
            <a:avLst/>
          </a:prstGeom>
          <a:noFill/>
          <a:ln/>
        </p:spPr>
        <p:txBody>
          <a:bodyPr wrap="square" lIns="0" tIns="0" rIns="0" bIns="0" rtlCol="0" anchor="t">
            <a:spAutoFit/>
          </a:bodyPr>
          <a:lstStyle/>
          <a:p>
            <a:pPr>
              <a:lnSpc>
                <a:spcPct val="100000"/>
              </a:lnSpc>
            </a:pPr>
            <a:r>
              <a:rPr lang="en-US" sz="2200" dirty="0">
                <a:solidFill>
                  <a:srgbClr val="FFFFFF"/>
                </a:solidFill>
                <a:latin typeface="MiSans" pitchFamily="34" charset="0"/>
                <a:ea typeface="MiSans" pitchFamily="34" charset="-122"/>
                <a:cs typeface="MiSans" pitchFamily="34" charset="-120"/>
              </a:rPr>
              <a:t>Practice &amp; Test</a:t>
            </a:r>
            <a:endParaRPr lang="en-US" sz="1600" dirty="0"/>
          </a:p>
        </p:txBody>
      </p:sp>
      <p:sp>
        <p:nvSpPr>
          <p:cNvPr id="25" name="Shape 13"/>
          <p:cNvSpPr/>
          <p:nvPr/>
        </p:nvSpPr>
        <p:spPr>
          <a:xfrm>
            <a:off x="1309190" y="4591257"/>
            <a:ext cx="652471" cy="541020"/>
          </a:xfrm>
          <a:prstGeom prst="rect">
            <a:avLst/>
          </a:prstGeom>
          <a:solidFill>
            <a:srgbClr val="000000">
              <a:alpha val="0"/>
            </a:srgbClr>
          </a:solidFill>
          <a:ln/>
        </p:spPr>
      </p:sp>
      <p:sp>
        <p:nvSpPr>
          <p:cNvPr id="26" name="Text 14"/>
          <p:cNvSpPr/>
          <p:nvPr/>
        </p:nvSpPr>
        <p:spPr>
          <a:xfrm>
            <a:off x="1309190" y="4591257"/>
            <a:ext cx="652471" cy="541020"/>
          </a:xfrm>
          <a:prstGeom prst="rect">
            <a:avLst/>
          </a:prstGeom>
          <a:noFill/>
          <a:ln/>
        </p:spPr>
        <p:txBody>
          <a:bodyPr wrap="square" lIns="0" tIns="0" rIns="0" bIns="0" rtlCol="0" anchor="t"/>
          <a:lstStyle/>
          <a:p>
            <a:pPr>
              <a:lnSpc>
                <a:spcPct val="110000"/>
              </a:lnSpc>
            </a:pPr>
            <a:r>
              <a:rPr lang="en-US" sz="3200" dirty="0">
                <a:solidFill>
                  <a:srgbClr val="FFFFFF"/>
                </a:solidFill>
                <a:latin typeface="MiSans" pitchFamily="34" charset="0"/>
                <a:ea typeface="MiSans" pitchFamily="34" charset="-122"/>
                <a:cs typeface="MiSans" pitchFamily="34" charset="-120"/>
              </a:rPr>
              <a:t>05</a:t>
            </a:r>
            <a:endParaRPr lang="en-US" sz="1600" dirty="0"/>
          </a:p>
        </p:txBody>
      </p:sp>
      <p:sp>
        <p:nvSpPr>
          <p:cNvPr id="27" name="Text 15"/>
          <p:cNvSpPr/>
          <p:nvPr/>
        </p:nvSpPr>
        <p:spPr>
          <a:xfrm>
            <a:off x="1961515" y="4713605"/>
            <a:ext cx="3704590" cy="337542"/>
          </a:xfrm>
          <a:prstGeom prst="rect">
            <a:avLst/>
          </a:prstGeom>
          <a:noFill/>
          <a:ln/>
        </p:spPr>
        <p:txBody>
          <a:bodyPr wrap="square" lIns="0" tIns="0" rIns="0" bIns="0" rtlCol="0" anchor="t">
            <a:spAutoFit/>
          </a:bodyPr>
          <a:lstStyle/>
          <a:p>
            <a:pPr>
              <a:lnSpc>
                <a:spcPct val="100000"/>
              </a:lnSpc>
            </a:pPr>
            <a:r>
              <a:rPr lang="en-US" sz="2200" dirty="0">
                <a:solidFill>
                  <a:srgbClr val="FFFFFF"/>
                </a:solidFill>
                <a:latin typeface="MiSans" pitchFamily="34" charset="0"/>
                <a:ea typeface="MiSans" pitchFamily="34" charset="-122"/>
                <a:cs typeface="MiSans" pitchFamily="34" charset="-120"/>
              </a:rPr>
              <a:t>Explain &amp; Tutor</a:t>
            </a:r>
            <a:endParaRPr lang="en-US" sz="16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1D31E2"/>
        </a:solidFill>
        <a:effectLst/>
      </p:bgPr>
    </p:bg>
    <p:spTree>
      <p:nvGrpSpPr>
        <p:cNvPr id="1" name=""/>
        <p:cNvGrpSpPr/>
        <p:nvPr/>
      </p:nvGrpSpPr>
      <p:grpSpPr>
        <a:xfrm>
          <a:off x="0" y="0"/>
          <a:ext cx="0" cy="0"/>
          <a:chOff x="0" y="0"/>
          <a:chExt cx="0" cy="0"/>
        </a:xfrm>
      </p:grpSpPr>
      <p:pic>
        <p:nvPicPr>
          <p:cNvPr id="2" name="Image 0" descr="https://kimi-img.moonshot.cn/pub/slides/slides_tmpl/image/25-08-27-20:07:30-d2nfa0h8bjvh7rlj0fl0.png"/>
          <p:cNvPicPr>
            <a:picLocks noChangeAspect="1"/>
          </p:cNvPicPr>
          <p:nvPr/>
        </p:nvPicPr>
        <p:blipFill>
          <a:blip r:embed="rId3"/>
          <a:stretch>
            <a:fillRect/>
          </a:stretch>
        </p:blipFill>
        <p:spPr>
          <a:xfrm rot="16500000">
            <a:off x="6986905" y="1329690"/>
            <a:ext cx="3580765" cy="5375275"/>
          </a:xfrm>
          <a:prstGeom prst="rect">
            <a:avLst/>
          </a:prstGeom>
        </p:spPr>
      </p:pic>
      <p:pic>
        <p:nvPicPr>
          <p:cNvPr id="3" name="Image 1" descr="https://kimi-img.moonshot.cn/pub/slides/slides_tmpl/image/25-08-27-20:07:29-d2nfa098bjvh7rlj0ff0.jpg"/>
          <p:cNvPicPr>
            <a:picLocks noChangeAspect="1"/>
          </p:cNvPicPr>
          <p:nvPr/>
        </p:nvPicPr>
        <p:blipFill>
          <a:blip r:embed="rId4"/>
          <a:stretch>
            <a:fillRect/>
          </a:stretch>
        </p:blipFill>
        <p:spPr>
          <a:xfrm>
            <a:off x="-635" y="0"/>
            <a:ext cx="12216130" cy="1606550"/>
          </a:xfrm>
          <a:prstGeom prst="rect">
            <a:avLst/>
          </a:prstGeom>
        </p:spPr>
      </p:pic>
      <p:sp>
        <p:nvSpPr>
          <p:cNvPr id="4" name="Text 0"/>
          <p:cNvSpPr/>
          <p:nvPr/>
        </p:nvSpPr>
        <p:spPr>
          <a:xfrm>
            <a:off x="934263" y="427828"/>
            <a:ext cx="3049055" cy="606887"/>
          </a:xfrm>
          <a:prstGeom prst="rect">
            <a:avLst/>
          </a:prstGeom>
          <a:noFill/>
          <a:ln/>
        </p:spPr>
        <p:txBody>
          <a:bodyPr wrap="square" lIns="91440" tIns="45720" rIns="91440" bIns="45720" rtlCol="0" anchor="ctr"/>
          <a:lstStyle/>
          <a:p>
            <a:pPr>
              <a:lnSpc>
                <a:spcPct val="90000"/>
              </a:lnSpc>
            </a:pPr>
            <a:r>
              <a:rPr lang="en-US" sz="4400" dirty="0">
                <a:solidFill>
                  <a:srgbClr val="000000"/>
                </a:solidFill>
                <a:latin typeface="MiSans" pitchFamily="34" charset="0"/>
                <a:ea typeface="MiSans" pitchFamily="34" charset="-122"/>
                <a:cs typeface="MiSans" pitchFamily="34" charset="-120"/>
              </a:rPr>
              <a:t> </a:t>
            </a:r>
            <a:endParaRPr lang="en-US" sz="1600" dirty="0"/>
          </a:p>
        </p:txBody>
      </p:sp>
      <p:sp>
        <p:nvSpPr>
          <p:cNvPr id="5" name="Shape 1"/>
          <p:cNvSpPr/>
          <p:nvPr/>
        </p:nvSpPr>
        <p:spPr>
          <a:xfrm flipH="1">
            <a:off x="11314843" y="930413"/>
            <a:ext cx="77797" cy="72000"/>
          </a:xfrm>
          <a:prstGeom prst="ellipse">
            <a:avLst/>
          </a:prstGeom>
          <a:solidFill>
            <a:srgbClr val="FFFFFF"/>
          </a:solidFill>
          <a:ln/>
        </p:spPr>
      </p:sp>
      <p:sp>
        <p:nvSpPr>
          <p:cNvPr id="6" name="Text 2"/>
          <p:cNvSpPr/>
          <p:nvPr/>
        </p:nvSpPr>
        <p:spPr>
          <a:xfrm>
            <a:off x="11314843" y="930413"/>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3"/>
          <p:cNvSpPr/>
          <p:nvPr/>
        </p:nvSpPr>
        <p:spPr>
          <a:xfrm flipH="1">
            <a:off x="11186668" y="930413"/>
            <a:ext cx="77797" cy="72000"/>
          </a:xfrm>
          <a:prstGeom prst="ellipse">
            <a:avLst/>
          </a:prstGeom>
          <a:solidFill>
            <a:srgbClr val="FFFFFF">
              <a:alpha val="56471"/>
            </a:srgbClr>
          </a:solidFill>
          <a:ln/>
        </p:spPr>
      </p:sp>
      <p:sp>
        <p:nvSpPr>
          <p:cNvPr id="8" name="Text 4"/>
          <p:cNvSpPr/>
          <p:nvPr/>
        </p:nvSpPr>
        <p:spPr>
          <a:xfrm>
            <a:off x="11186668" y="930413"/>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5"/>
          <p:cNvSpPr/>
          <p:nvPr/>
        </p:nvSpPr>
        <p:spPr>
          <a:xfrm flipH="1">
            <a:off x="11055654" y="930413"/>
            <a:ext cx="77797" cy="72000"/>
          </a:xfrm>
          <a:prstGeom prst="ellipse">
            <a:avLst/>
          </a:prstGeom>
          <a:solidFill>
            <a:srgbClr val="FFFFFF"/>
          </a:solidFill>
          <a:ln/>
        </p:spPr>
      </p:sp>
      <p:sp>
        <p:nvSpPr>
          <p:cNvPr id="10" name="Text 6"/>
          <p:cNvSpPr/>
          <p:nvPr/>
        </p:nvSpPr>
        <p:spPr>
          <a:xfrm>
            <a:off x="11055654" y="930413"/>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7"/>
          <p:cNvSpPr/>
          <p:nvPr/>
        </p:nvSpPr>
        <p:spPr>
          <a:xfrm flipH="1">
            <a:off x="10924640" y="930413"/>
            <a:ext cx="77797" cy="72000"/>
          </a:xfrm>
          <a:prstGeom prst="ellipse">
            <a:avLst/>
          </a:prstGeom>
          <a:solidFill>
            <a:srgbClr val="FFFFFF">
              <a:alpha val="56471"/>
            </a:srgbClr>
          </a:solidFill>
          <a:ln/>
        </p:spPr>
      </p:sp>
      <p:sp>
        <p:nvSpPr>
          <p:cNvPr id="12" name="Text 8"/>
          <p:cNvSpPr/>
          <p:nvPr/>
        </p:nvSpPr>
        <p:spPr>
          <a:xfrm>
            <a:off x="10924640" y="930413"/>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Text 9"/>
          <p:cNvSpPr/>
          <p:nvPr/>
        </p:nvSpPr>
        <p:spPr>
          <a:xfrm>
            <a:off x="542290" y="774065"/>
            <a:ext cx="10198100" cy="833120"/>
          </a:xfrm>
          <a:prstGeom prst="rect">
            <a:avLst/>
          </a:prstGeom>
          <a:noFill/>
          <a:ln/>
        </p:spPr>
        <p:txBody>
          <a:bodyPr wrap="square" lIns="91440" tIns="45720" rIns="91440" bIns="45720" rtlCol="0" anchor="t"/>
          <a:lstStyle/>
          <a:p>
            <a:pPr>
              <a:lnSpc>
                <a:spcPct val="100000"/>
              </a:lnSpc>
            </a:pPr>
            <a:r>
              <a:rPr lang="en-US" sz="3600" b="1" dirty="0">
                <a:solidFill>
                  <a:srgbClr val="252525"/>
                </a:solidFill>
                <a:latin typeface="MiSans" pitchFamily="34" charset="0"/>
                <a:ea typeface="MiSans" pitchFamily="34" charset="-122"/>
                <a:cs typeface="MiSans" pitchFamily="34" charset="-120"/>
              </a:rPr>
              <a:t>Progress Dashboard Insights</a:t>
            </a:r>
            <a:endParaRPr lang="en-US" sz="1600" dirty="0"/>
          </a:p>
        </p:txBody>
      </p:sp>
      <p:pic>
        <p:nvPicPr>
          <p:cNvPr id="14" name="Image 2" descr="https://kimi-img.moonshot.cn/pub/slides/slides_tmpl/image/25-08-27-20:07:30-d2nfa0h8bjvh7rlj0fl0.png"/>
          <p:cNvPicPr>
            <a:picLocks noChangeAspect="1"/>
          </p:cNvPicPr>
          <p:nvPr/>
        </p:nvPicPr>
        <p:blipFill>
          <a:blip r:embed="rId3"/>
          <a:stretch>
            <a:fillRect/>
          </a:stretch>
        </p:blipFill>
        <p:spPr>
          <a:xfrm rot="16500000">
            <a:off x="1447165" y="1329690"/>
            <a:ext cx="3580765" cy="5375275"/>
          </a:xfrm>
          <a:prstGeom prst="rect">
            <a:avLst/>
          </a:prstGeom>
        </p:spPr>
      </p:pic>
      <p:sp>
        <p:nvSpPr>
          <p:cNvPr id="15" name="Text 10"/>
          <p:cNvSpPr/>
          <p:nvPr/>
        </p:nvSpPr>
        <p:spPr>
          <a:xfrm>
            <a:off x="1385570" y="2762250"/>
            <a:ext cx="3710940" cy="306784"/>
          </a:xfrm>
          <a:prstGeom prst="rect">
            <a:avLst/>
          </a:prstGeom>
          <a:noFill/>
          <a:ln/>
        </p:spPr>
        <p:txBody>
          <a:bodyPr wrap="square" lIns="0" tIns="0" rIns="0" bIns="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Visual Progress Tracking</a:t>
            </a:r>
            <a:endParaRPr lang="en-US" sz="1600" dirty="0"/>
          </a:p>
        </p:txBody>
      </p:sp>
      <p:sp>
        <p:nvSpPr>
          <p:cNvPr id="16" name="Text 11"/>
          <p:cNvSpPr/>
          <p:nvPr/>
        </p:nvSpPr>
        <p:spPr>
          <a:xfrm>
            <a:off x="1299845" y="3120390"/>
            <a:ext cx="4044950" cy="1279922"/>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AI tools like Notion AI and MyStudyLife provide visual dashboards that track completed topics, study streaks, and accuracy trends, helping you see your progress at a glance.</a:t>
            </a:r>
            <a:endParaRPr lang="en-US" sz="1600" dirty="0"/>
          </a:p>
        </p:txBody>
      </p:sp>
      <p:sp>
        <p:nvSpPr>
          <p:cNvPr id="17" name="Text 12"/>
          <p:cNvSpPr/>
          <p:nvPr/>
        </p:nvSpPr>
        <p:spPr>
          <a:xfrm>
            <a:off x="6925310" y="2762250"/>
            <a:ext cx="3710940" cy="306784"/>
          </a:xfrm>
          <a:prstGeom prst="rect">
            <a:avLst/>
          </a:prstGeom>
          <a:noFill/>
          <a:ln/>
        </p:spPr>
        <p:txBody>
          <a:bodyPr wrap="square" lIns="0" tIns="0" rIns="0" bIns="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Motivating Feedback</a:t>
            </a:r>
            <a:endParaRPr lang="en-US" sz="1600" dirty="0"/>
          </a:p>
        </p:txBody>
      </p:sp>
      <p:sp>
        <p:nvSpPr>
          <p:cNvPr id="18" name="Text 13"/>
          <p:cNvSpPr/>
          <p:nvPr/>
        </p:nvSpPr>
        <p:spPr>
          <a:xfrm>
            <a:off x="6839585" y="3120390"/>
            <a:ext cx="4044950" cy="1279922"/>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AI provides motivating feedback by predicting exam readiness scores and nudging you toward consistent daily practice, keeping you engaged and focused.</a:t>
            </a:r>
            <a:endParaRPr lang="en-US" sz="1600" dirty="0"/>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1D31E2"/>
        </a:solidFill>
        <a:effectLst/>
      </p:bgPr>
    </p:bg>
    <p:spTree>
      <p:nvGrpSpPr>
        <p:cNvPr id="1" name=""/>
        <p:cNvGrpSpPr/>
        <p:nvPr/>
      </p:nvGrpSpPr>
      <p:grpSpPr>
        <a:xfrm>
          <a:off x="0" y="0"/>
          <a:ext cx="0" cy="0"/>
          <a:chOff x="0" y="0"/>
          <a:chExt cx="0" cy="0"/>
        </a:xfrm>
      </p:grpSpPr>
      <p:pic>
        <p:nvPicPr>
          <p:cNvPr id="2" name="Image 0" descr="https://kimi-img.moonshot.cn/pub/slides/slides_tmpl/image/25-08-27-20:07:28-d2nfa018bjvh7rlj0eug.jpg"/>
          <p:cNvPicPr>
            <a:picLocks noChangeAspect="1"/>
          </p:cNvPicPr>
          <p:nvPr/>
        </p:nvPicPr>
        <p:blipFill>
          <a:blip r:embed="rId3"/>
          <a:stretch>
            <a:fillRect/>
          </a:stretch>
        </p:blipFill>
        <p:spPr>
          <a:xfrm>
            <a:off x="-635" y="0"/>
            <a:ext cx="12216130" cy="6858000"/>
          </a:xfrm>
          <a:prstGeom prst="rect">
            <a:avLst/>
          </a:prstGeom>
        </p:spPr>
      </p:pic>
      <p:sp>
        <p:nvSpPr>
          <p:cNvPr id="3" name="Text 0"/>
          <p:cNvSpPr/>
          <p:nvPr/>
        </p:nvSpPr>
        <p:spPr>
          <a:xfrm>
            <a:off x="542290" y="679450"/>
            <a:ext cx="9187815" cy="833120"/>
          </a:xfrm>
          <a:prstGeom prst="rect">
            <a:avLst/>
          </a:prstGeom>
          <a:noFill/>
          <a:ln/>
        </p:spPr>
        <p:txBody>
          <a:bodyPr wrap="square" lIns="91440" tIns="45720" rIns="91440" bIns="45720" rtlCol="0" anchor="t"/>
          <a:lstStyle/>
          <a:p>
            <a:pPr>
              <a:lnSpc>
                <a:spcPct val="100000"/>
              </a:lnSpc>
            </a:pPr>
            <a:r>
              <a:rPr lang="en-US" sz="3600" b="1" dirty="0">
                <a:solidFill>
                  <a:srgbClr val="252525"/>
                </a:solidFill>
                <a:latin typeface="MiSans" pitchFamily="34" charset="0"/>
                <a:ea typeface="MiSans" pitchFamily="34" charset="-122"/>
                <a:cs typeface="MiSans" pitchFamily="34" charset="-120"/>
              </a:rPr>
              <a:t>Gamified Habit Reinforcement</a:t>
            </a:r>
            <a:endParaRPr lang="en-US" sz="1600" dirty="0"/>
          </a:p>
        </p:txBody>
      </p:sp>
      <p:pic>
        <p:nvPicPr>
          <p:cNvPr id="4" name="Image 1" descr="https://kimi-img.moonshot.cn/pub/slides/slides_tmpl/image/25-08-27-20:07:28-d2nfa018bjvh7rlj0f10.png"/>
          <p:cNvPicPr>
            <a:picLocks noChangeAspect="1"/>
          </p:cNvPicPr>
          <p:nvPr/>
        </p:nvPicPr>
        <p:blipFill>
          <a:blip r:embed="rId4"/>
          <a:stretch>
            <a:fillRect/>
          </a:stretch>
        </p:blipFill>
        <p:spPr>
          <a:xfrm>
            <a:off x="866140" y="1978660"/>
            <a:ext cx="887095" cy="887095"/>
          </a:xfrm>
          <a:prstGeom prst="rect">
            <a:avLst/>
          </a:prstGeom>
        </p:spPr>
      </p:pic>
      <p:pic>
        <p:nvPicPr>
          <p:cNvPr id="5" name="Image 2" descr="https://kimi-img.moonshot.cn/pub/slides/slides_tmpl/image/25-08-27-20:07:28-d2nfa018bjvh7rlj0f10.png"/>
          <p:cNvPicPr>
            <a:picLocks noChangeAspect="1"/>
          </p:cNvPicPr>
          <p:nvPr/>
        </p:nvPicPr>
        <p:blipFill>
          <a:blip r:embed="rId4"/>
          <a:stretch>
            <a:fillRect/>
          </a:stretch>
        </p:blipFill>
        <p:spPr>
          <a:xfrm>
            <a:off x="9990455" y="3429000"/>
            <a:ext cx="887095" cy="887095"/>
          </a:xfrm>
          <a:prstGeom prst="rect">
            <a:avLst/>
          </a:prstGeom>
        </p:spPr>
      </p:pic>
      <p:pic>
        <p:nvPicPr>
          <p:cNvPr id="6" name="Image 3" descr="https://kimi-img.moonshot.cn/pub/slides/slides_tmpl/image/25-08-27-20:07:28-d2nfa018bjvh7rlj0f10.png"/>
          <p:cNvPicPr>
            <a:picLocks noChangeAspect="1"/>
          </p:cNvPicPr>
          <p:nvPr/>
        </p:nvPicPr>
        <p:blipFill>
          <a:blip r:embed="rId4"/>
          <a:stretch>
            <a:fillRect/>
          </a:stretch>
        </p:blipFill>
        <p:spPr>
          <a:xfrm>
            <a:off x="875665" y="5125085"/>
            <a:ext cx="887095" cy="887095"/>
          </a:xfrm>
          <a:prstGeom prst="rect">
            <a:avLst/>
          </a:prstGeom>
        </p:spPr>
      </p:pic>
      <p:pic>
        <p:nvPicPr>
          <p:cNvPr id="7" name="Image 4" descr="https://kimi-img.moonshot.cn/pub/slides/slides_tmpl/image/25-08-27-20:07:29-d2nfa098bjvh7rlj0fd0.png"/>
          <p:cNvPicPr>
            <a:picLocks noChangeAspect="1"/>
          </p:cNvPicPr>
          <p:nvPr/>
        </p:nvPicPr>
        <p:blipFill>
          <a:blip r:embed="rId5"/>
          <a:stretch>
            <a:fillRect/>
          </a:stretch>
        </p:blipFill>
        <p:spPr>
          <a:xfrm flipV="1">
            <a:off x="1934845" y="2056765"/>
            <a:ext cx="3592830" cy="76200"/>
          </a:xfrm>
          <a:prstGeom prst="rect">
            <a:avLst/>
          </a:prstGeom>
        </p:spPr>
      </p:pic>
      <p:pic>
        <p:nvPicPr>
          <p:cNvPr id="8" name="Image 5" descr="https://kimi-img.moonshot.cn/pub/slides/slides_tmpl/image/25-08-27-20:07:29-d2nfa098bjvh7rlj0fd0.png"/>
          <p:cNvPicPr>
            <a:picLocks noChangeAspect="1"/>
          </p:cNvPicPr>
          <p:nvPr/>
        </p:nvPicPr>
        <p:blipFill>
          <a:blip r:embed="rId5"/>
          <a:stretch>
            <a:fillRect/>
          </a:stretch>
        </p:blipFill>
        <p:spPr>
          <a:xfrm flipV="1">
            <a:off x="6207125" y="3601085"/>
            <a:ext cx="3592830" cy="76200"/>
          </a:xfrm>
          <a:prstGeom prst="rect">
            <a:avLst/>
          </a:prstGeom>
        </p:spPr>
      </p:pic>
      <p:pic>
        <p:nvPicPr>
          <p:cNvPr id="9" name="Image 6" descr="https://kimi-img.moonshot.cn/pub/slides/slides_tmpl/image/25-08-27-20:07:29-d2nfa098bjvh7rlj0fd0.png"/>
          <p:cNvPicPr>
            <a:picLocks noChangeAspect="1"/>
          </p:cNvPicPr>
          <p:nvPr/>
        </p:nvPicPr>
        <p:blipFill>
          <a:blip r:embed="rId5"/>
          <a:stretch>
            <a:fillRect/>
          </a:stretch>
        </p:blipFill>
        <p:spPr>
          <a:xfrm flipV="1">
            <a:off x="1934845" y="5234940"/>
            <a:ext cx="3592830" cy="76200"/>
          </a:xfrm>
          <a:prstGeom prst="rect">
            <a:avLst/>
          </a:prstGeom>
        </p:spPr>
      </p:pic>
      <p:pic>
        <p:nvPicPr>
          <p:cNvPr id="10" name="Image 7" descr="https://kimi-img.moonshot.cn/pub/slides/slides_tmpl/image/25-08-27-20:07:30-d2nfa0h8bjvh7rlj0fng.png"/>
          <p:cNvPicPr>
            <a:picLocks noChangeAspect="1"/>
          </p:cNvPicPr>
          <p:nvPr/>
        </p:nvPicPr>
        <p:blipFill>
          <a:blip r:embed="rId6"/>
          <a:stretch>
            <a:fillRect/>
          </a:stretch>
        </p:blipFill>
        <p:spPr>
          <a:xfrm rot="2160000">
            <a:off x="8174990" y="557530"/>
            <a:ext cx="3525520" cy="1496060"/>
          </a:xfrm>
          <a:prstGeom prst="rect">
            <a:avLst/>
          </a:prstGeom>
        </p:spPr>
      </p:pic>
      <p:sp>
        <p:nvSpPr>
          <p:cNvPr id="11" name="Shape 1"/>
          <p:cNvSpPr/>
          <p:nvPr/>
        </p:nvSpPr>
        <p:spPr>
          <a:xfrm>
            <a:off x="983435" y="2152222"/>
            <a:ext cx="652471" cy="541020"/>
          </a:xfrm>
          <a:prstGeom prst="rect">
            <a:avLst/>
          </a:prstGeom>
          <a:solidFill>
            <a:srgbClr val="000000">
              <a:alpha val="0"/>
            </a:srgbClr>
          </a:solidFill>
          <a:ln/>
        </p:spPr>
      </p:sp>
      <p:sp>
        <p:nvSpPr>
          <p:cNvPr id="12" name="Text 2"/>
          <p:cNvSpPr/>
          <p:nvPr/>
        </p:nvSpPr>
        <p:spPr>
          <a:xfrm>
            <a:off x="983435" y="2152222"/>
            <a:ext cx="652471" cy="541020"/>
          </a:xfrm>
          <a:prstGeom prst="rect">
            <a:avLst/>
          </a:prstGeom>
          <a:noFill/>
          <a:ln/>
        </p:spPr>
        <p:txBody>
          <a:bodyPr wrap="square" lIns="0" tIns="0" rIns="0" bIns="0" rtlCol="0" anchor="t"/>
          <a:lstStyle/>
          <a:p>
            <a:pPr algn="ctr">
              <a:lnSpc>
                <a:spcPct val="110000"/>
              </a:lnSpc>
            </a:pPr>
            <a:r>
              <a:rPr lang="en-US" sz="3200" dirty="0">
                <a:solidFill>
                  <a:srgbClr val="FFFFFF"/>
                </a:solidFill>
                <a:latin typeface="MiSans" pitchFamily="34" charset="0"/>
                <a:ea typeface="MiSans" pitchFamily="34" charset="-122"/>
                <a:cs typeface="MiSans" pitchFamily="34" charset="-120"/>
              </a:rPr>
              <a:t>01</a:t>
            </a:r>
            <a:endParaRPr lang="en-US" sz="1600" dirty="0"/>
          </a:p>
        </p:txBody>
      </p:sp>
      <p:sp>
        <p:nvSpPr>
          <p:cNvPr id="13" name="Text 3"/>
          <p:cNvSpPr/>
          <p:nvPr/>
        </p:nvSpPr>
        <p:spPr>
          <a:xfrm>
            <a:off x="1956064" y="1766166"/>
            <a:ext cx="5268832" cy="306784"/>
          </a:xfrm>
          <a:prstGeom prst="rect">
            <a:avLst/>
          </a:prstGeom>
          <a:noFill/>
          <a:ln/>
        </p:spPr>
        <p:txBody>
          <a:bodyPr wrap="square" lIns="0" tIns="0" rIns="0" bIns="0" rtlCol="0" anchor="t">
            <a:spAutoFit/>
          </a:bodyPr>
          <a:lstStyle/>
          <a:p>
            <a:pPr>
              <a:lnSpc>
                <a:spcPct val="100000"/>
              </a:lnSpc>
            </a:pPr>
            <a:r>
              <a:rPr lang="en-US" sz="2000" b="1" dirty="0">
                <a:solidFill>
                  <a:srgbClr val="1D31E2"/>
                </a:solidFill>
                <a:latin typeface="MiSans" pitchFamily="34" charset="0"/>
                <a:ea typeface="MiSans" pitchFamily="34" charset="-122"/>
                <a:cs typeface="MiSans" pitchFamily="34" charset="-120"/>
              </a:rPr>
              <a:t>Gamified Study Sessions</a:t>
            </a:r>
            <a:endParaRPr lang="en-US" sz="1600" dirty="0"/>
          </a:p>
        </p:txBody>
      </p:sp>
      <p:sp>
        <p:nvSpPr>
          <p:cNvPr id="14" name="Text 4"/>
          <p:cNvSpPr/>
          <p:nvPr/>
        </p:nvSpPr>
        <p:spPr>
          <a:xfrm>
            <a:off x="1864780" y="2174005"/>
            <a:ext cx="7796220" cy="545703"/>
          </a:xfrm>
          <a:prstGeom prst="rect">
            <a:avLst/>
          </a:prstGeom>
          <a:noFill/>
          <a:ln/>
        </p:spPr>
        <p:txBody>
          <a:bodyPr wrap="square" lIns="91440" tIns="45720" rIns="91440" bIns="45720" rtlCol="0" anchor="t">
            <a:spAutoFit/>
          </a:bodyPr>
          <a:lstStyle/>
          <a:p>
            <a:pPr>
              <a:lnSpc>
                <a:spcPct val="120000"/>
              </a:lnSpc>
            </a:pPr>
            <a:r>
              <a:rPr lang="en-US" sz="1400" dirty="0">
                <a:solidFill>
                  <a:srgbClr val="252525"/>
                </a:solidFill>
                <a:latin typeface="MiSans" pitchFamily="34" charset="0"/>
                <a:ea typeface="MiSans" pitchFamily="34" charset="-122"/>
                <a:cs typeface="MiSans" pitchFamily="34" charset="-120"/>
              </a:rPr>
              <a:t>Apps like Forest pair AI scheduling with gamified timers and virtual rewards, making study sessions more engaging and rewarding.</a:t>
            </a:r>
            <a:endParaRPr lang="en-US" sz="1600" dirty="0"/>
          </a:p>
        </p:txBody>
      </p:sp>
      <p:sp>
        <p:nvSpPr>
          <p:cNvPr id="15" name="Shape 5"/>
          <p:cNvSpPr/>
          <p:nvPr/>
        </p:nvSpPr>
        <p:spPr>
          <a:xfrm>
            <a:off x="10107750" y="3602562"/>
            <a:ext cx="652471" cy="541020"/>
          </a:xfrm>
          <a:prstGeom prst="rect">
            <a:avLst/>
          </a:prstGeom>
          <a:solidFill>
            <a:srgbClr val="000000">
              <a:alpha val="0"/>
            </a:srgbClr>
          </a:solidFill>
          <a:ln/>
        </p:spPr>
      </p:sp>
      <p:sp>
        <p:nvSpPr>
          <p:cNvPr id="16" name="Text 6"/>
          <p:cNvSpPr/>
          <p:nvPr/>
        </p:nvSpPr>
        <p:spPr>
          <a:xfrm>
            <a:off x="10107750" y="3602562"/>
            <a:ext cx="652471" cy="541020"/>
          </a:xfrm>
          <a:prstGeom prst="rect">
            <a:avLst/>
          </a:prstGeom>
          <a:noFill/>
          <a:ln/>
        </p:spPr>
        <p:txBody>
          <a:bodyPr wrap="square" lIns="0" tIns="0" rIns="0" bIns="0" rtlCol="0" anchor="t"/>
          <a:lstStyle/>
          <a:p>
            <a:pPr algn="ctr">
              <a:lnSpc>
                <a:spcPct val="110000"/>
              </a:lnSpc>
            </a:pPr>
            <a:r>
              <a:rPr lang="en-US" sz="3200" dirty="0">
                <a:solidFill>
                  <a:srgbClr val="FFFFFF"/>
                </a:solidFill>
                <a:latin typeface="MiSans" pitchFamily="34" charset="0"/>
                <a:ea typeface="MiSans" pitchFamily="34" charset="-122"/>
                <a:cs typeface="MiSans" pitchFamily="34" charset="-120"/>
              </a:rPr>
              <a:t>02</a:t>
            </a:r>
            <a:endParaRPr lang="en-US" sz="1600" dirty="0"/>
          </a:p>
        </p:txBody>
      </p:sp>
      <p:sp>
        <p:nvSpPr>
          <p:cNvPr id="17" name="Text 7"/>
          <p:cNvSpPr/>
          <p:nvPr/>
        </p:nvSpPr>
        <p:spPr>
          <a:xfrm>
            <a:off x="5154295" y="3291205"/>
            <a:ext cx="4645660" cy="306784"/>
          </a:xfrm>
          <a:prstGeom prst="rect">
            <a:avLst/>
          </a:prstGeom>
          <a:noFill/>
          <a:ln/>
        </p:spPr>
        <p:txBody>
          <a:bodyPr wrap="square" lIns="0" tIns="0" rIns="0" bIns="0" rtlCol="0" anchor="t">
            <a:spAutoFit/>
          </a:bodyPr>
          <a:lstStyle/>
          <a:p>
            <a:pPr algn="r">
              <a:lnSpc>
                <a:spcPct val="100000"/>
              </a:lnSpc>
            </a:pPr>
            <a:r>
              <a:rPr lang="en-US" sz="2000" b="1" dirty="0">
                <a:solidFill>
                  <a:srgbClr val="1D31E2"/>
                </a:solidFill>
                <a:latin typeface="MiSans" pitchFamily="34" charset="0"/>
                <a:ea typeface="MiSans" pitchFamily="34" charset="-122"/>
                <a:cs typeface="MiSans" pitchFamily="34" charset="-120"/>
              </a:rPr>
              <a:t>Social Accountability</a:t>
            </a:r>
            <a:endParaRPr lang="en-US" sz="1600" dirty="0"/>
          </a:p>
        </p:txBody>
      </p:sp>
      <p:sp>
        <p:nvSpPr>
          <p:cNvPr id="18" name="Text 8"/>
          <p:cNvSpPr/>
          <p:nvPr/>
        </p:nvSpPr>
        <p:spPr>
          <a:xfrm>
            <a:off x="2025859" y="3657776"/>
            <a:ext cx="7796220" cy="545703"/>
          </a:xfrm>
          <a:prstGeom prst="rect">
            <a:avLst/>
          </a:prstGeom>
          <a:noFill/>
          <a:ln/>
        </p:spPr>
        <p:txBody>
          <a:bodyPr wrap="square" lIns="91440" tIns="45720" rIns="91440" bIns="45720" rtlCol="0" anchor="t">
            <a:spAutoFit/>
          </a:bodyPr>
          <a:lstStyle/>
          <a:p>
            <a:pPr>
              <a:lnSpc>
                <a:spcPct val="120000"/>
              </a:lnSpc>
            </a:pPr>
            <a:r>
              <a:rPr lang="en-US" sz="1400" dirty="0">
                <a:solidFill>
                  <a:srgbClr val="252525"/>
                </a:solidFill>
                <a:latin typeface="MiSans" pitchFamily="34" charset="0"/>
                <a:ea typeface="MiSans" pitchFamily="34" charset="-122"/>
                <a:cs typeface="MiSans" pitchFamily="34" charset="-120"/>
              </a:rPr>
              <a:t>AI tools leverage social accountability features, allowing you to share progress with peers and stay motivated through community support.</a:t>
            </a:r>
            <a:endParaRPr lang="en-US" sz="1600" dirty="0"/>
          </a:p>
        </p:txBody>
      </p:sp>
      <p:sp>
        <p:nvSpPr>
          <p:cNvPr id="19" name="Shape 9"/>
          <p:cNvSpPr/>
          <p:nvPr/>
        </p:nvSpPr>
        <p:spPr>
          <a:xfrm>
            <a:off x="992960" y="5298647"/>
            <a:ext cx="652471" cy="541020"/>
          </a:xfrm>
          <a:prstGeom prst="rect">
            <a:avLst/>
          </a:prstGeom>
          <a:solidFill>
            <a:srgbClr val="000000">
              <a:alpha val="0"/>
            </a:srgbClr>
          </a:solidFill>
          <a:ln/>
        </p:spPr>
      </p:sp>
      <p:sp>
        <p:nvSpPr>
          <p:cNvPr id="20" name="Text 10"/>
          <p:cNvSpPr/>
          <p:nvPr/>
        </p:nvSpPr>
        <p:spPr>
          <a:xfrm>
            <a:off x="992960" y="5298647"/>
            <a:ext cx="652471" cy="541020"/>
          </a:xfrm>
          <a:prstGeom prst="rect">
            <a:avLst/>
          </a:prstGeom>
          <a:noFill/>
          <a:ln/>
        </p:spPr>
        <p:txBody>
          <a:bodyPr wrap="square" lIns="0" tIns="0" rIns="0" bIns="0" rtlCol="0" anchor="t"/>
          <a:lstStyle/>
          <a:p>
            <a:pPr algn="ctr">
              <a:lnSpc>
                <a:spcPct val="110000"/>
              </a:lnSpc>
            </a:pPr>
            <a:r>
              <a:rPr lang="en-US" sz="3200" dirty="0">
                <a:solidFill>
                  <a:srgbClr val="FFFFFF"/>
                </a:solidFill>
                <a:latin typeface="MiSans" pitchFamily="34" charset="0"/>
                <a:ea typeface="MiSans" pitchFamily="34" charset="-122"/>
                <a:cs typeface="MiSans" pitchFamily="34" charset="-120"/>
              </a:rPr>
              <a:t>03</a:t>
            </a:r>
            <a:endParaRPr lang="en-US" sz="1600" dirty="0"/>
          </a:p>
        </p:txBody>
      </p:sp>
      <p:sp>
        <p:nvSpPr>
          <p:cNvPr id="21" name="Text 11"/>
          <p:cNvSpPr/>
          <p:nvPr/>
        </p:nvSpPr>
        <p:spPr>
          <a:xfrm>
            <a:off x="2025650" y="4927600"/>
            <a:ext cx="6363970" cy="306784"/>
          </a:xfrm>
          <a:prstGeom prst="rect">
            <a:avLst/>
          </a:prstGeom>
          <a:noFill/>
          <a:ln/>
        </p:spPr>
        <p:txBody>
          <a:bodyPr wrap="square" lIns="0" tIns="0" rIns="0" bIns="0" rtlCol="0" anchor="t">
            <a:spAutoFit/>
          </a:bodyPr>
          <a:lstStyle/>
          <a:p>
            <a:pPr>
              <a:lnSpc>
                <a:spcPct val="100000"/>
              </a:lnSpc>
            </a:pPr>
            <a:r>
              <a:rPr lang="en-US" sz="2000" b="1" dirty="0">
                <a:solidFill>
                  <a:srgbClr val="1D31E2"/>
                </a:solidFill>
                <a:latin typeface="MiSans" pitchFamily="34" charset="0"/>
                <a:ea typeface="MiSans" pitchFamily="34" charset="-122"/>
                <a:cs typeface="MiSans" pitchFamily="34" charset="-120"/>
              </a:rPr>
              <a:t>Consistent Discipline</a:t>
            </a:r>
            <a:endParaRPr lang="en-US" sz="1600" dirty="0"/>
          </a:p>
        </p:txBody>
      </p:sp>
      <p:sp>
        <p:nvSpPr>
          <p:cNvPr id="22" name="Text 12"/>
          <p:cNvSpPr/>
          <p:nvPr/>
        </p:nvSpPr>
        <p:spPr>
          <a:xfrm>
            <a:off x="1934630" y="5271281"/>
            <a:ext cx="7796220" cy="639961"/>
          </a:xfrm>
          <a:prstGeom prst="rect">
            <a:avLst/>
          </a:prstGeom>
          <a:noFill/>
          <a:ln/>
        </p:spPr>
        <p:txBody>
          <a:bodyPr wrap="square" lIns="91440" tIns="45720" rIns="91440" bIns="45720" rtlCol="0" anchor="t">
            <a:spAutoFit/>
          </a:bodyPr>
          <a:lstStyle/>
          <a:p>
            <a:pPr>
              <a:lnSpc>
                <a:spcPct val="150000"/>
              </a:lnSpc>
            </a:pPr>
            <a:r>
              <a:rPr lang="en-US" sz="1400" dirty="0">
                <a:solidFill>
                  <a:srgbClr val="252525"/>
                </a:solidFill>
                <a:latin typeface="MiSans" pitchFamily="34" charset="0"/>
                <a:ea typeface="MiSans" pitchFamily="34" charset="-122"/>
                <a:cs typeface="MiSans" pitchFamily="34" charset="-120"/>
              </a:rPr>
              <a:t>Gamified elements help maintain focused sprints and long-term discipline by making consistent study behavior psychologically satisfying and visually rewarding.</a:t>
            </a:r>
            <a:endParaRPr lang="en-US" sz="1600" dirty="0"/>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1D31E2"/>
        </a:solidFill>
        <a:effectLst/>
      </p:bgPr>
    </p:bg>
    <p:spTree>
      <p:nvGrpSpPr>
        <p:cNvPr id="1" name=""/>
        <p:cNvGrpSpPr/>
        <p:nvPr/>
      </p:nvGrpSpPr>
      <p:grpSpPr>
        <a:xfrm>
          <a:off x="0" y="0"/>
          <a:ext cx="0" cy="0"/>
          <a:chOff x="0" y="0"/>
          <a:chExt cx="0" cy="0"/>
        </a:xfrm>
      </p:grpSpPr>
      <p:pic>
        <p:nvPicPr>
          <p:cNvPr id="2" name="Image 0" descr="https://kimi-img.moonshot.cn/pub/slides/slides_tmpl/image/25-08-27-20:07:28-d2nfa018bjvh7rlj0eug.jpg"/>
          <p:cNvPicPr>
            <a:picLocks noChangeAspect="1"/>
          </p:cNvPicPr>
          <p:nvPr/>
        </p:nvPicPr>
        <p:blipFill>
          <a:blip r:embed="rId3"/>
          <a:stretch>
            <a:fillRect/>
          </a:stretch>
        </p:blipFill>
        <p:spPr>
          <a:xfrm>
            <a:off x="0" y="0"/>
            <a:ext cx="12192635" cy="6858000"/>
          </a:xfrm>
          <a:prstGeom prst="rect">
            <a:avLst/>
          </a:prstGeom>
        </p:spPr>
      </p:pic>
      <p:sp>
        <p:nvSpPr>
          <p:cNvPr id="3" name="Text 0"/>
          <p:cNvSpPr/>
          <p:nvPr/>
        </p:nvSpPr>
        <p:spPr>
          <a:xfrm>
            <a:off x="423545" y="3815080"/>
            <a:ext cx="5547360" cy="499467"/>
          </a:xfrm>
          <a:prstGeom prst="rect">
            <a:avLst/>
          </a:prstGeom>
          <a:noFill/>
          <a:ln/>
        </p:spPr>
        <p:txBody>
          <a:bodyPr wrap="square" lIns="0" tIns="0" rIns="0" bIns="0" rtlCol="0" anchor="t">
            <a:spAutoFit/>
          </a:bodyPr>
          <a:lstStyle/>
          <a:p>
            <a:pPr algn="ctr">
              <a:lnSpc>
                <a:spcPct val="100000"/>
              </a:lnSpc>
            </a:pPr>
            <a:r>
              <a:rPr lang="en-US" sz="3200" dirty="0">
                <a:solidFill>
                  <a:srgbClr val="1D31E2"/>
                </a:solidFill>
                <a:latin typeface="MiSans" pitchFamily="34" charset="0"/>
                <a:ea typeface="MiSans" pitchFamily="34" charset="-122"/>
                <a:cs typeface="MiSans" pitchFamily="34" charset="-120"/>
              </a:rPr>
              <a:t>Ethics &amp; Recap</a:t>
            </a:r>
            <a:endParaRPr lang="en-US" sz="1600" dirty="0"/>
          </a:p>
        </p:txBody>
      </p:sp>
      <p:pic>
        <p:nvPicPr>
          <p:cNvPr id="4" name="Image 1" descr="https://kimi-img.moonshot.cn/pub/slides/slides_tmpl/image/25-08-27-20:07:28-d2nfa018bjvh7rlj0f60.png"/>
          <p:cNvPicPr>
            <a:picLocks noChangeAspect="1"/>
          </p:cNvPicPr>
          <p:nvPr/>
        </p:nvPicPr>
        <p:blipFill>
          <a:blip r:embed="rId4">
            <a:alphaModFix amt="23000"/>
          </a:blip>
          <a:stretch>
            <a:fillRect/>
          </a:stretch>
        </p:blipFill>
        <p:spPr>
          <a:xfrm rot="5400000" flipH="1">
            <a:off x="8475980" y="2972435"/>
            <a:ext cx="1301115" cy="976630"/>
          </a:xfrm>
          <a:prstGeom prst="rect">
            <a:avLst/>
          </a:prstGeom>
        </p:spPr>
      </p:pic>
      <p:sp>
        <p:nvSpPr>
          <p:cNvPr id="5" name="Shape 1"/>
          <p:cNvSpPr/>
          <p:nvPr/>
        </p:nvSpPr>
        <p:spPr>
          <a:xfrm>
            <a:off x="1874550" y="1562096"/>
            <a:ext cx="2284095" cy="2335530"/>
          </a:xfrm>
          <a:prstGeom prst="rect">
            <a:avLst/>
          </a:prstGeom>
          <a:solidFill>
            <a:srgbClr val="000000">
              <a:alpha val="0"/>
            </a:srgbClr>
          </a:solidFill>
          <a:ln/>
        </p:spPr>
      </p:sp>
      <p:sp>
        <p:nvSpPr>
          <p:cNvPr id="6" name="Text 2"/>
          <p:cNvSpPr/>
          <p:nvPr/>
        </p:nvSpPr>
        <p:spPr>
          <a:xfrm>
            <a:off x="1874550" y="1562096"/>
            <a:ext cx="2284095" cy="2335530"/>
          </a:xfrm>
          <a:prstGeom prst="rect">
            <a:avLst/>
          </a:prstGeom>
          <a:noFill/>
          <a:ln/>
        </p:spPr>
        <p:txBody>
          <a:bodyPr wrap="square" lIns="0" tIns="0" rIns="0" bIns="0" rtlCol="0" anchor="t"/>
          <a:lstStyle/>
          <a:p>
            <a:pPr algn="ctr">
              <a:lnSpc>
                <a:spcPct val="110000"/>
              </a:lnSpc>
            </a:pPr>
            <a:r>
              <a:rPr lang="en-US" sz="13800" dirty="0">
                <a:solidFill>
                  <a:srgbClr val="1D31E2"/>
                </a:solidFill>
                <a:latin typeface="MiSans" pitchFamily="34" charset="0"/>
                <a:ea typeface="MiSans" pitchFamily="34" charset="-122"/>
                <a:cs typeface="MiSans" pitchFamily="34" charset="-120"/>
              </a:rPr>
              <a:t>07</a:t>
            </a:r>
            <a:endParaRPr lang="en-US" sz="1600" dirty="0"/>
          </a:p>
        </p:txBody>
      </p:sp>
      <p:pic>
        <p:nvPicPr>
          <p:cNvPr id="7" name="Image 2" descr="https://kimi-img.moonshot.cn/pub/slides/slides_tmpl/image/25-08-27-20:07:28-d2nfa018bjvh7rlj0f70.png"/>
          <p:cNvPicPr>
            <a:picLocks noChangeAspect="1"/>
          </p:cNvPicPr>
          <p:nvPr/>
        </p:nvPicPr>
        <p:blipFill>
          <a:blip r:embed="rId5"/>
          <a:stretch>
            <a:fillRect/>
          </a:stretch>
        </p:blipFill>
        <p:spPr>
          <a:xfrm>
            <a:off x="6001385" y="1950085"/>
            <a:ext cx="4074795" cy="3778250"/>
          </a:xfrm>
          <a:prstGeom prst="rect">
            <a:avLst/>
          </a:prstGeom>
        </p:spPr>
      </p:pic>
      <p:pic>
        <p:nvPicPr>
          <p:cNvPr id="8" name="Image 3" descr="https://kimi-img.moonshot.cn/pub/slides/slides_tmpl/image/25-08-27-20:07:28-d2nfa018bjvh7rlj0eu0.png"/>
          <p:cNvPicPr>
            <a:picLocks noChangeAspect="1"/>
          </p:cNvPicPr>
          <p:nvPr/>
        </p:nvPicPr>
        <p:blipFill>
          <a:blip r:embed="rId6"/>
          <a:stretch>
            <a:fillRect/>
          </a:stretch>
        </p:blipFill>
        <p:spPr>
          <a:xfrm>
            <a:off x="10076180" y="0"/>
            <a:ext cx="2116455" cy="2286000"/>
          </a:xfrm>
          <a:prstGeom prst="rect">
            <a:avLst/>
          </a:prstGeom>
        </p:spPr>
      </p:pic>
      <p:pic>
        <p:nvPicPr>
          <p:cNvPr id="9" name="Image 4" descr="https://kimi-img.moonshot.cn/pub/slides/slides_tmpl/image/25-08-27-20:07:28-d2nfa018bjvh7rlj0et0.png"/>
          <p:cNvPicPr>
            <a:picLocks noChangeAspect="1"/>
          </p:cNvPicPr>
          <p:nvPr/>
        </p:nvPicPr>
        <p:blipFill>
          <a:blip r:embed="rId7"/>
          <a:stretch>
            <a:fillRect/>
          </a:stretch>
        </p:blipFill>
        <p:spPr>
          <a:xfrm>
            <a:off x="0" y="5530850"/>
            <a:ext cx="1684020" cy="1327150"/>
          </a:xfrm>
          <a:prstGeom prst="rect">
            <a:avLst/>
          </a:prstGeom>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1D31E2"/>
        </a:solidFill>
        <a:effectLst/>
      </p:bgPr>
    </p:bg>
    <p:spTree>
      <p:nvGrpSpPr>
        <p:cNvPr id="1" name=""/>
        <p:cNvGrpSpPr/>
        <p:nvPr/>
      </p:nvGrpSpPr>
      <p:grpSpPr>
        <a:xfrm>
          <a:off x="0" y="0"/>
          <a:ext cx="0" cy="0"/>
          <a:chOff x="0" y="0"/>
          <a:chExt cx="0" cy="0"/>
        </a:xfrm>
      </p:grpSpPr>
      <p:pic>
        <p:nvPicPr>
          <p:cNvPr id="2" name="Image 0" descr="https://kimi-img.moonshot.cn/pub/slides/slides_tmpl/image/25-08-27-20:07:30-d2nfa0h8bjvh7rlj0g10.jpg"/>
          <p:cNvPicPr>
            <a:picLocks noChangeAspect="1"/>
          </p:cNvPicPr>
          <p:nvPr/>
        </p:nvPicPr>
        <p:blipFill>
          <a:blip r:embed="rId3"/>
          <a:stretch>
            <a:fillRect/>
          </a:stretch>
        </p:blipFill>
        <p:spPr>
          <a:xfrm>
            <a:off x="-635" y="1346200"/>
            <a:ext cx="12215495" cy="5534660"/>
          </a:xfrm>
          <a:prstGeom prst="rect">
            <a:avLst/>
          </a:prstGeom>
        </p:spPr>
      </p:pic>
      <p:pic>
        <p:nvPicPr>
          <p:cNvPr id="3" name="Image 1" descr="https://kimi-img.moonshot.cn/pub/slides/slides_tmpl/image/25-08-27-20:07:30-d2nfa0h8bjvh7rlj0fvg.png"/>
          <p:cNvPicPr>
            <a:picLocks noChangeAspect="1"/>
          </p:cNvPicPr>
          <p:nvPr/>
        </p:nvPicPr>
        <p:blipFill>
          <a:blip r:embed="rId4"/>
          <a:stretch>
            <a:fillRect/>
          </a:stretch>
        </p:blipFill>
        <p:spPr>
          <a:xfrm>
            <a:off x="6647180" y="4042410"/>
            <a:ext cx="3895725" cy="619760"/>
          </a:xfrm>
          <a:prstGeom prst="rect">
            <a:avLst/>
          </a:prstGeom>
        </p:spPr>
      </p:pic>
      <p:pic>
        <p:nvPicPr>
          <p:cNvPr id="4" name="Image 2" descr="https://kimi-img.moonshot.cn/pub/slides/slides_tmpl/image/25-08-27-20:07:30-d2nfa0h8bjvh7rlj0fvg.png"/>
          <p:cNvPicPr>
            <a:picLocks noChangeAspect="1"/>
          </p:cNvPicPr>
          <p:nvPr/>
        </p:nvPicPr>
        <p:blipFill>
          <a:blip r:embed="rId4"/>
          <a:stretch>
            <a:fillRect/>
          </a:stretch>
        </p:blipFill>
        <p:spPr>
          <a:xfrm>
            <a:off x="600710" y="4133850"/>
            <a:ext cx="3895725" cy="619760"/>
          </a:xfrm>
          <a:prstGeom prst="rect">
            <a:avLst/>
          </a:prstGeom>
        </p:spPr>
      </p:pic>
      <p:pic>
        <p:nvPicPr>
          <p:cNvPr id="5" name="Image 3" descr="https://kimi-img.moonshot.cn/pub/slides/slides_tmpl/image/25-08-27-20:07:30-d2nfa0h8bjvh7rlj0fvg.png"/>
          <p:cNvPicPr>
            <a:picLocks noChangeAspect="1"/>
          </p:cNvPicPr>
          <p:nvPr/>
        </p:nvPicPr>
        <p:blipFill>
          <a:blip r:embed="rId4"/>
          <a:stretch>
            <a:fillRect/>
          </a:stretch>
        </p:blipFill>
        <p:spPr>
          <a:xfrm>
            <a:off x="6727190" y="1527810"/>
            <a:ext cx="3895725" cy="619760"/>
          </a:xfrm>
          <a:prstGeom prst="rect">
            <a:avLst/>
          </a:prstGeom>
        </p:spPr>
      </p:pic>
      <p:pic>
        <p:nvPicPr>
          <p:cNvPr id="6" name="Image 4" descr="https://kimi-img.moonshot.cn/pub/slides/slides_tmpl/image/25-08-27-20:07:30-d2nfa0h8bjvh7rlj0fvg.png"/>
          <p:cNvPicPr>
            <a:picLocks noChangeAspect="1"/>
          </p:cNvPicPr>
          <p:nvPr/>
        </p:nvPicPr>
        <p:blipFill>
          <a:blip r:embed="rId4"/>
          <a:stretch>
            <a:fillRect/>
          </a:stretch>
        </p:blipFill>
        <p:spPr>
          <a:xfrm>
            <a:off x="680720" y="1619250"/>
            <a:ext cx="3895725" cy="619760"/>
          </a:xfrm>
          <a:prstGeom prst="rect">
            <a:avLst/>
          </a:prstGeom>
        </p:spPr>
      </p:pic>
      <p:sp>
        <p:nvSpPr>
          <p:cNvPr id="7" name="Text 0"/>
          <p:cNvSpPr/>
          <p:nvPr/>
        </p:nvSpPr>
        <p:spPr>
          <a:xfrm>
            <a:off x="1961515" y="525145"/>
            <a:ext cx="7930515" cy="798195"/>
          </a:xfrm>
          <a:prstGeom prst="rect">
            <a:avLst/>
          </a:prstGeom>
          <a:noFill/>
          <a:ln/>
        </p:spPr>
        <p:txBody>
          <a:bodyPr wrap="square" lIns="91440" tIns="45720" rIns="91440" bIns="45720" rtlCol="0" anchor="t"/>
          <a:lstStyle/>
          <a:p>
            <a:pPr algn="ctr">
              <a:lnSpc>
                <a:spcPct val="100000"/>
              </a:lnSpc>
            </a:pPr>
            <a:r>
              <a:rPr lang="en-US" sz="3600" b="1" dirty="0">
                <a:solidFill>
                  <a:srgbClr val="FFFFFF"/>
                </a:solidFill>
                <a:latin typeface="MiSans" pitchFamily="34" charset="0"/>
                <a:ea typeface="MiSans" pitchFamily="34" charset="-122"/>
                <a:cs typeface="MiSans" pitchFamily="34" charset="-120"/>
              </a:rPr>
              <a:t>Responsible AI Study Habits</a:t>
            </a:r>
            <a:endParaRPr lang="en-US" sz="1600" dirty="0"/>
          </a:p>
        </p:txBody>
      </p:sp>
      <p:sp>
        <p:nvSpPr>
          <p:cNvPr id="8" name="Text 1"/>
          <p:cNvSpPr/>
          <p:nvPr/>
        </p:nvSpPr>
        <p:spPr>
          <a:xfrm>
            <a:off x="968375" y="1799590"/>
            <a:ext cx="3184525" cy="259080"/>
          </a:xfrm>
          <a:prstGeom prst="rect">
            <a:avLst/>
          </a:prstGeom>
          <a:noFill/>
          <a:ln/>
        </p:spPr>
        <p:txBody>
          <a:bodyPr wrap="square" lIns="0" tIns="0" rIns="0" bIns="0" rtlCol="0" anchor="t"/>
          <a:lstStyle/>
          <a:p>
            <a:pPr>
              <a:lnSpc>
                <a:spcPct val="100000"/>
              </a:lnSpc>
            </a:pPr>
            <a:r>
              <a:rPr lang="en-US" sz="1800" b="1" dirty="0">
                <a:solidFill>
                  <a:srgbClr val="1D31E2"/>
                </a:solidFill>
                <a:latin typeface="MiSans" pitchFamily="34" charset="0"/>
                <a:ea typeface="MiSans" pitchFamily="34" charset="-122"/>
                <a:cs typeface="MiSans" pitchFamily="34" charset="-120"/>
              </a:rPr>
              <a:t>Critical Thinking</a:t>
            </a:r>
            <a:endParaRPr lang="en-US" sz="1600" dirty="0"/>
          </a:p>
        </p:txBody>
      </p:sp>
      <p:sp>
        <p:nvSpPr>
          <p:cNvPr id="9" name="Text 2"/>
          <p:cNvSpPr/>
          <p:nvPr/>
        </p:nvSpPr>
        <p:spPr>
          <a:xfrm>
            <a:off x="692150" y="2185035"/>
            <a:ext cx="4589780" cy="1279922"/>
          </a:xfrm>
          <a:prstGeom prst="rect">
            <a:avLst/>
          </a:prstGeom>
          <a:noFill/>
          <a:ln/>
        </p:spPr>
        <p:txBody>
          <a:bodyPr wrap="square" lIns="91440" tIns="45720" rIns="91440" bIns="45720" rtlCol="0" anchor="t">
            <a:spAutoFit/>
          </a:bodyPr>
          <a:lstStyle/>
          <a:p>
            <a:pPr>
              <a:lnSpc>
                <a:spcPct val="150000"/>
              </a:lnSpc>
            </a:pPr>
            <a:r>
              <a:rPr lang="en-US" sz="1400" dirty="0">
                <a:solidFill>
                  <a:srgbClr val="252525"/>
                </a:solidFill>
                <a:latin typeface="MiSans" pitchFamily="34" charset="0"/>
                <a:ea typeface="MiSans" pitchFamily="34" charset="-122"/>
                <a:cs typeface="MiSans" pitchFamily="34" charset="-120"/>
              </a:rPr>
              <a:t>Always question AI explanations critically. Verify information against authoritative sources to ensure accuracy and avoid accepting AI outputs at face value.</a:t>
            </a:r>
            <a:endParaRPr lang="en-US" sz="1600" dirty="0"/>
          </a:p>
        </p:txBody>
      </p:sp>
      <p:sp>
        <p:nvSpPr>
          <p:cNvPr id="10" name="Text 3"/>
          <p:cNvSpPr/>
          <p:nvPr/>
        </p:nvSpPr>
        <p:spPr>
          <a:xfrm>
            <a:off x="960120" y="4326890"/>
            <a:ext cx="3184525" cy="259080"/>
          </a:xfrm>
          <a:prstGeom prst="rect">
            <a:avLst/>
          </a:prstGeom>
          <a:noFill/>
          <a:ln/>
        </p:spPr>
        <p:txBody>
          <a:bodyPr wrap="square" lIns="0" tIns="0" rIns="0" bIns="0" rtlCol="0" anchor="t"/>
          <a:lstStyle/>
          <a:p>
            <a:pPr>
              <a:lnSpc>
                <a:spcPct val="100000"/>
              </a:lnSpc>
            </a:pPr>
            <a:r>
              <a:rPr lang="en-US" sz="1800" b="1" dirty="0">
                <a:solidFill>
                  <a:srgbClr val="1D31E2"/>
                </a:solidFill>
                <a:latin typeface="MiSans" pitchFamily="34" charset="0"/>
                <a:ea typeface="MiSans" pitchFamily="34" charset="-122"/>
                <a:cs typeface="MiSans" pitchFamily="34" charset="-120"/>
              </a:rPr>
              <a:t>Academic Integrity</a:t>
            </a:r>
            <a:endParaRPr lang="en-US" sz="1600" dirty="0"/>
          </a:p>
        </p:txBody>
      </p:sp>
      <p:sp>
        <p:nvSpPr>
          <p:cNvPr id="11" name="Text 4"/>
          <p:cNvSpPr/>
          <p:nvPr/>
        </p:nvSpPr>
        <p:spPr>
          <a:xfrm>
            <a:off x="683895" y="4753610"/>
            <a:ext cx="4589780" cy="960041"/>
          </a:xfrm>
          <a:prstGeom prst="rect">
            <a:avLst/>
          </a:prstGeom>
          <a:noFill/>
          <a:ln/>
        </p:spPr>
        <p:txBody>
          <a:bodyPr wrap="square" lIns="91440" tIns="45720" rIns="91440" bIns="45720" rtlCol="0" anchor="t">
            <a:spAutoFit/>
          </a:bodyPr>
          <a:lstStyle/>
          <a:p>
            <a:pPr>
              <a:lnSpc>
                <a:spcPct val="150000"/>
              </a:lnSpc>
            </a:pPr>
            <a:r>
              <a:rPr lang="en-US" sz="1400" dirty="0">
                <a:solidFill>
                  <a:srgbClr val="252525"/>
                </a:solidFill>
                <a:latin typeface="MiSans" pitchFamily="34" charset="0"/>
                <a:ea typeface="MiSans" pitchFamily="34" charset="-122"/>
                <a:cs typeface="MiSans" pitchFamily="34" charset="-120"/>
              </a:rPr>
              <a:t>Disclose AI assistance when required and ensure that AI supports rather than replaces genuine learning and comprehension, maintaining academic integrity.</a:t>
            </a:r>
            <a:endParaRPr lang="en-US" sz="1600" dirty="0"/>
          </a:p>
        </p:txBody>
      </p:sp>
      <p:sp>
        <p:nvSpPr>
          <p:cNvPr id="12" name="Text 5"/>
          <p:cNvSpPr/>
          <p:nvPr/>
        </p:nvSpPr>
        <p:spPr>
          <a:xfrm>
            <a:off x="7068820" y="1717675"/>
            <a:ext cx="3192780" cy="259080"/>
          </a:xfrm>
          <a:prstGeom prst="rect">
            <a:avLst/>
          </a:prstGeom>
          <a:noFill/>
          <a:ln/>
        </p:spPr>
        <p:txBody>
          <a:bodyPr wrap="square" lIns="0" tIns="0" rIns="0" bIns="0" rtlCol="0" anchor="t"/>
          <a:lstStyle/>
          <a:p>
            <a:pPr>
              <a:lnSpc>
                <a:spcPct val="100000"/>
              </a:lnSpc>
            </a:pPr>
            <a:r>
              <a:rPr lang="en-US" sz="1800" b="1" dirty="0">
                <a:solidFill>
                  <a:srgbClr val="1D31E2"/>
                </a:solidFill>
                <a:latin typeface="MiSans" pitchFamily="34" charset="0"/>
                <a:ea typeface="MiSans" pitchFamily="34" charset="-122"/>
                <a:cs typeface="MiSans" pitchFamily="34" charset="-120"/>
              </a:rPr>
              <a:t>Active Recall</a:t>
            </a:r>
            <a:endParaRPr lang="en-US" sz="1600" dirty="0"/>
          </a:p>
        </p:txBody>
      </p:sp>
      <p:sp>
        <p:nvSpPr>
          <p:cNvPr id="13" name="Text 6"/>
          <p:cNvSpPr/>
          <p:nvPr/>
        </p:nvSpPr>
        <p:spPr>
          <a:xfrm>
            <a:off x="6724015" y="2136140"/>
            <a:ext cx="4589780" cy="1624330"/>
          </a:xfrm>
          <a:prstGeom prst="rect">
            <a:avLst/>
          </a:prstGeom>
          <a:noFill/>
          <a:ln/>
        </p:spPr>
        <p:txBody>
          <a:bodyPr wrap="square" lIns="91440" tIns="45720" rIns="91440" bIns="45720" rtlCol="0" anchor="t"/>
          <a:lstStyle/>
          <a:p>
            <a:pPr>
              <a:lnSpc>
                <a:spcPct val="150000"/>
              </a:lnSpc>
            </a:pPr>
            <a:r>
              <a:rPr lang="en-US" sz="1400" dirty="0">
                <a:solidFill>
                  <a:srgbClr val="252525"/>
                </a:solidFill>
                <a:latin typeface="MiSans" pitchFamily="34" charset="0"/>
                <a:ea typeface="MiSans" pitchFamily="34" charset="-122"/>
                <a:cs typeface="MiSans" pitchFamily="34" charset="-120"/>
              </a:rPr>
              <a:t>Use AI to augment active recall and effort, not bypass them. Ensure that you engage deeply with the material to achieve true understanding.</a:t>
            </a:r>
            <a:endParaRPr lang="en-US" sz="1600" dirty="0"/>
          </a:p>
        </p:txBody>
      </p:sp>
      <p:sp>
        <p:nvSpPr>
          <p:cNvPr id="14" name="Text 7"/>
          <p:cNvSpPr/>
          <p:nvPr/>
        </p:nvSpPr>
        <p:spPr>
          <a:xfrm>
            <a:off x="6991985" y="4244975"/>
            <a:ext cx="3268980" cy="259080"/>
          </a:xfrm>
          <a:prstGeom prst="rect">
            <a:avLst/>
          </a:prstGeom>
          <a:noFill/>
          <a:ln/>
        </p:spPr>
        <p:txBody>
          <a:bodyPr wrap="square" lIns="0" tIns="0" rIns="0" bIns="0" rtlCol="0" anchor="t"/>
          <a:lstStyle/>
          <a:p>
            <a:pPr>
              <a:lnSpc>
                <a:spcPct val="100000"/>
              </a:lnSpc>
            </a:pPr>
            <a:r>
              <a:rPr lang="en-US" sz="1800" b="1" dirty="0">
                <a:solidFill>
                  <a:srgbClr val="1D31E2"/>
                </a:solidFill>
                <a:latin typeface="MiSans" pitchFamily="34" charset="0"/>
                <a:ea typeface="MiSans" pitchFamily="34" charset="-122"/>
                <a:cs typeface="MiSans" pitchFamily="34" charset="-120"/>
              </a:rPr>
              <a:t>Ethical Use</a:t>
            </a:r>
            <a:endParaRPr lang="en-US" sz="1600" dirty="0"/>
          </a:p>
        </p:txBody>
      </p:sp>
      <p:sp>
        <p:nvSpPr>
          <p:cNvPr id="15" name="Text 8"/>
          <p:cNvSpPr/>
          <p:nvPr/>
        </p:nvSpPr>
        <p:spPr>
          <a:xfrm>
            <a:off x="6715760" y="4671695"/>
            <a:ext cx="4589780" cy="960041"/>
          </a:xfrm>
          <a:prstGeom prst="rect">
            <a:avLst/>
          </a:prstGeom>
          <a:noFill/>
          <a:ln/>
        </p:spPr>
        <p:txBody>
          <a:bodyPr wrap="square" lIns="91440" tIns="45720" rIns="91440" bIns="45720" rtlCol="0" anchor="t">
            <a:spAutoFit/>
          </a:bodyPr>
          <a:lstStyle/>
          <a:p>
            <a:pPr>
              <a:lnSpc>
                <a:spcPct val="150000"/>
              </a:lnSpc>
            </a:pPr>
            <a:r>
              <a:rPr lang="en-US" sz="1400" dirty="0">
                <a:solidFill>
                  <a:srgbClr val="252525"/>
                </a:solidFill>
                <a:latin typeface="MiSans" pitchFamily="34" charset="0"/>
                <a:ea typeface="MiSans" pitchFamily="34" charset="-122"/>
                <a:cs typeface="MiSans" pitchFamily="34" charset="-120"/>
              </a:rPr>
              <a:t>Use AI ethically, ensuring that it supports your learning journey without compromising critical thinking, motivation, or integrity.</a:t>
            </a:r>
            <a:endParaRPr lang="en-US" sz="1600" dirty="0"/>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1D31E2"/>
        </a:solidFill>
        <a:effectLst/>
      </p:bgPr>
    </p:bg>
    <p:spTree>
      <p:nvGrpSpPr>
        <p:cNvPr id="1" name=""/>
        <p:cNvGrpSpPr/>
        <p:nvPr/>
      </p:nvGrpSpPr>
      <p:grpSpPr>
        <a:xfrm>
          <a:off x="0" y="0"/>
          <a:ext cx="0" cy="0"/>
          <a:chOff x="0" y="0"/>
          <a:chExt cx="0" cy="0"/>
        </a:xfrm>
      </p:grpSpPr>
      <p:pic>
        <p:nvPicPr>
          <p:cNvPr id="2" name="Image 0" descr="https://kimi-img.moonshot.cn/pub/slides/slides_tmpl/image/25-08-27-20:07:29-d2nfa098bjvh7rlj0fbg.jpg"/>
          <p:cNvPicPr>
            <a:picLocks noChangeAspect="1"/>
          </p:cNvPicPr>
          <p:nvPr/>
        </p:nvPicPr>
        <p:blipFill>
          <a:blip r:embed="rId3">
            <a:alphaModFix amt="89000"/>
          </a:blip>
          <a:srcRect l="9673" r="9673"/>
          <a:stretch/>
        </p:blipFill>
        <p:spPr>
          <a:xfrm>
            <a:off x="635" y="3141980"/>
            <a:ext cx="12191365" cy="2209800"/>
          </a:xfrm>
          <a:prstGeom prst="rect">
            <a:avLst/>
          </a:prstGeom>
        </p:spPr>
      </p:pic>
      <p:pic>
        <p:nvPicPr>
          <p:cNvPr id="3" name="Image 1" descr="https://kimi-img.moonshot.cn/pub/slides/slides_tmpl/image/25-08-27-20:07:29-d2nfa098bjvh7rlj0fh0.png"/>
          <p:cNvPicPr>
            <a:picLocks noChangeAspect="1"/>
          </p:cNvPicPr>
          <p:nvPr/>
        </p:nvPicPr>
        <p:blipFill>
          <a:blip r:embed="rId4"/>
          <a:stretch>
            <a:fillRect/>
          </a:stretch>
        </p:blipFill>
        <p:spPr>
          <a:xfrm>
            <a:off x="5974080" y="3288665"/>
            <a:ext cx="5619750" cy="879475"/>
          </a:xfrm>
          <a:prstGeom prst="rect">
            <a:avLst/>
          </a:prstGeom>
        </p:spPr>
      </p:pic>
      <p:sp>
        <p:nvSpPr>
          <p:cNvPr id="4" name="Shape 0"/>
          <p:cNvSpPr/>
          <p:nvPr/>
        </p:nvSpPr>
        <p:spPr>
          <a:xfrm flipH="1">
            <a:off x="11451321" y="672670"/>
            <a:ext cx="77797" cy="72000"/>
          </a:xfrm>
          <a:prstGeom prst="ellipse">
            <a:avLst/>
          </a:prstGeom>
          <a:solidFill>
            <a:srgbClr val="FFFFFF"/>
          </a:solidFill>
          <a:ln/>
        </p:spPr>
      </p:sp>
      <p:sp>
        <p:nvSpPr>
          <p:cNvPr id="5" name="Text 1"/>
          <p:cNvSpPr/>
          <p:nvPr/>
        </p:nvSpPr>
        <p:spPr>
          <a:xfrm>
            <a:off x="11451321" y="672670"/>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2"/>
          <p:cNvSpPr/>
          <p:nvPr/>
        </p:nvSpPr>
        <p:spPr>
          <a:xfrm flipH="1">
            <a:off x="11319983" y="673749"/>
            <a:ext cx="77797" cy="72000"/>
          </a:xfrm>
          <a:prstGeom prst="ellipse">
            <a:avLst/>
          </a:prstGeom>
          <a:solidFill>
            <a:srgbClr val="FFFFFF">
              <a:alpha val="56471"/>
            </a:srgbClr>
          </a:solidFill>
          <a:ln/>
        </p:spPr>
      </p:sp>
      <p:sp>
        <p:nvSpPr>
          <p:cNvPr id="7" name="Text 3"/>
          <p:cNvSpPr/>
          <p:nvPr/>
        </p:nvSpPr>
        <p:spPr>
          <a:xfrm>
            <a:off x="11319983" y="673749"/>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4"/>
          <p:cNvSpPr/>
          <p:nvPr/>
        </p:nvSpPr>
        <p:spPr>
          <a:xfrm flipH="1">
            <a:off x="11192132" y="672670"/>
            <a:ext cx="77797" cy="72000"/>
          </a:xfrm>
          <a:prstGeom prst="ellipse">
            <a:avLst/>
          </a:prstGeom>
          <a:solidFill>
            <a:srgbClr val="FFFFFF"/>
          </a:solidFill>
          <a:ln/>
        </p:spPr>
      </p:sp>
      <p:sp>
        <p:nvSpPr>
          <p:cNvPr id="9" name="Text 5"/>
          <p:cNvSpPr/>
          <p:nvPr/>
        </p:nvSpPr>
        <p:spPr>
          <a:xfrm>
            <a:off x="11192132" y="672670"/>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6"/>
          <p:cNvSpPr/>
          <p:nvPr/>
        </p:nvSpPr>
        <p:spPr>
          <a:xfrm flipH="1">
            <a:off x="11061118" y="672670"/>
            <a:ext cx="77797" cy="72000"/>
          </a:xfrm>
          <a:prstGeom prst="ellipse">
            <a:avLst/>
          </a:prstGeom>
          <a:solidFill>
            <a:srgbClr val="FFFFFF">
              <a:alpha val="56471"/>
            </a:srgbClr>
          </a:solidFill>
          <a:ln/>
        </p:spPr>
      </p:sp>
      <p:sp>
        <p:nvSpPr>
          <p:cNvPr id="11" name="Text 7"/>
          <p:cNvSpPr/>
          <p:nvPr/>
        </p:nvSpPr>
        <p:spPr>
          <a:xfrm>
            <a:off x="11061118" y="672670"/>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Text 8"/>
          <p:cNvSpPr/>
          <p:nvPr/>
        </p:nvSpPr>
        <p:spPr>
          <a:xfrm>
            <a:off x="594360" y="1285875"/>
            <a:ext cx="7031355" cy="1223645"/>
          </a:xfrm>
          <a:prstGeom prst="rect">
            <a:avLst/>
          </a:prstGeom>
          <a:noFill/>
          <a:ln/>
        </p:spPr>
        <p:txBody>
          <a:bodyPr wrap="square" lIns="91440" tIns="45720" rIns="91440" bIns="45720" rtlCol="0" anchor="t"/>
          <a:lstStyle/>
          <a:p>
            <a:pPr>
              <a:lnSpc>
                <a:spcPct val="100000"/>
              </a:lnSpc>
            </a:pPr>
            <a:r>
              <a:rPr lang="en-US" sz="3600" b="1" dirty="0">
                <a:solidFill>
                  <a:srgbClr val="FFFFFF"/>
                </a:solidFill>
                <a:latin typeface="MiSans" pitchFamily="34" charset="0"/>
                <a:ea typeface="MiSans" pitchFamily="34" charset="-122"/>
                <a:cs typeface="MiSans" pitchFamily="34" charset="-120"/>
              </a:rPr>
              <a:t>Key Takeaways &amp; Next Steps</a:t>
            </a:r>
            <a:endParaRPr lang="en-US" sz="1600" dirty="0"/>
          </a:p>
        </p:txBody>
      </p:sp>
      <p:pic>
        <p:nvPicPr>
          <p:cNvPr id="13" name="Image 2" descr="https://kimi-img.moonshot.cn/pub/slides/slides_tmpl/image/25-08-27-20:07:29-d2nfa098bjvh7rlj0fgg.png"/>
          <p:cNvPicPr>
            <a:picLocks noChangeAspect="1"/>
          </p:cNvPicPr>
          <p:nvPr/>
        </p:nvPicPr>
        <p:blipFill>
          <a:blip r:embed="rId5"/>
          <a:stretch>
            <a:fillRect/>
          </a:stretch>
        </p:blipFill>
        <p:spPr>
          <a:xfrm>
            <a:off x="11269980" y="5984240"/>
            <a:ext cx="323850" cy="323850"/>
          </a:xfrm>
          <a:prstGeom prst="rect">
            <a:avLst/>
          </a:prstGeom>
        </p:spPr>
      </p:pic>
      <p:pic>
        <p:nvPicPr>
          <p:cNvPr id="14" name="Image 3" descr="https://kimi-img.moonshot.cn/pub/slides/slides_tmpl/image/25-08-27-20:07:28-d2nfa018bjvh7rlj0f00.png"/>
          <p:cNvPicPr>
            <a:picLocks noChangeAspect="1"/>
          </p:cNvPicPr>
          <p:nvPr/>
        </p:nvPicPr>
        <p:blipFill>
          <a:blip r:embed="rId6"/>
          <a:stretch>
            <a:fillRect/>
          </a:stretch>
        </p:blipFill>
        <p:spPr>
          <a:xfrm rot="16740000">
            <a:off x="4400550" y="2337435"/>
            <a:ext cx="1248410" cy="1868805"/>
          </a:xfrm>
          <a:prstGeom prst="rect">
            <a:avLst/>
          </a:prstGeom>
        </p:spPr>
      </p:pic>
      <p:pic>
        <p:nvPicPr>
          <p:cNvPr id="15" name="Image 4" descr="https://kimi-img.moonshot.cn/pub/slides/slides_tmpl/image/25-08-27-20:07:28-d2nfa018bjvh7rlj0f40.png"/>
          <p:cNvPicPr>
            <a:picLocks noChangeAspect="1"/>
          </p:cNvPicPr>
          <p:nvPr/>
        </p:nvPicPr>
        <p:blipFill>
          <a:blip r:embed="rId7"/>
          <a:stretch>
            <a:fillRect/>
          </a:stretch>
        </p:blipFill>
        <p:spPr>
          <a:xfrm>
            <a:off x="0" y="5636260"/>
            <a:ext cx="1536700" cy="1210310"/>
          </a:xfrm>
          <a:prstGeom prst="rect">
            <a:avLst/>
          </a:prstGeom>
        </p:spPr>
      </p:pic>
      <p:pic>
        <p:nvPicPr>
          <p:cNvPr id="16" name="Image 5" descr="https://kimi-img.moonshot.cn/pub/slides/slides_tmpl/image/25-08-27-20:07:29-d2nfa098bjvh7rlj0fhg.png"/>
          <p:cNvPicPr>
            <a:picLocks noChangeAspect="1"/>
          </p:cNvPicPr>
          <p:nvPr/>
        </p:nvPicPr>
        <p:blipFill>
          <a:blip r:embed="rId8"/>
          <a:stretch>
            <a:fillRect/>
          </a:stretch>
        </p:blipFill>
        <p:spPr>
          <a:xfrm>
            <a:off x="7781925" y="934085"/>
            <a:ext cx="3357245" cy="2018030"/>
          </a:xfrm>
          <a:prstGeom prst="rect">
            <a:avLst/>
          </a:prstGeom>
        </p:spPr>
      </p:pic>
      <p:sp>
        <p:nvSpPr>
          <p:cNvPr id="17" name="Text 9"/>
          <p:cNvSpPr/>
          <p:nvPr/>
        </p:nvSpPr>
        <p:spPr>
          <a:xfrm>
            <a:off x="7040880" y="3497580"/>
            <a:ext cx="3627755" cy="306784"/>
          </a:xfrm>
          <a:prstGeom prst="rect">
            <a:avLst/>
          </a:prstGeom>
          <a:noFill/>
          <a:ln/>
        </p:spPr>
        <p:txBody>
          <a:bodyPr wrap="square" lIns="0" tIns="0" rIns="0" bIns="0" rtlCol="0" anchor="t">
            <a:spAutoFit/>
          </a:bodyPr>
          <a:lstStyle/>
          <a:p>
            <a:pPr>
              <a:lnSpc>
                <a:spcPct val="100000"/>
              </a:lnSpc>
            </a:pPr>
            <a:r>
              <a:rPr lang="en-US" sz="2000" b="1" dirty="0">
                <a:solidFill>
                  <a:srgbClr val="1D31E2"/>
                </a:solidFill>
                <a:latin typeface="MiSans" pitchFamily="34" charset="0"/>
                <a:ea typeface="MiSans" pitchFamily="34" charset="-122"/>
                <a:cs typeface="MiSans" pitchFamily="34" charset="-120"/>
              </a:rPr>
              <a:t>AI for Enhanced Learning</a:t>
            </a:r>
            <a:endParaRPr lang="en-US" sz="1600" dirty="0"/>
          </a:p>
        </p:txBody>
      </p:sp>
      <p:sp>
        <p:nvSpPr>
          <p:cNvPr id="18" name="Text 10"/>
          <p:cNvSpPr/>
          <p:nvPr/>
        </p:nvSpPr>
        <p:spPr>
          <a:xfrm>
            <a:off x="534035" y="4168140"/>
            <a:ext cx="11214735" cy="639961"/>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AI accelerates study planning, summarizing, quizzing, tutoring, and progress tracking but cannot replace human critical thinking, motivation, or ethical judgment. Integrate AI into your study routine to enhance efficiency and retention.</a:t>
            </a:r>
            <a:endParaRPr lang="en-US" sz="1600" dirty="0"/>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1D31E2"/>
        </a:solidFill>
        <a:effectLst/>
      </p:bgPr>
    </p:bg>
    <p:spTree>
      <p:nvGrpSpPr>
        <p:cNvPr id="1" name=""/>
        <p:cNvGrpSpPr/>
        <p:nvPr/>
      </p:nvGrpSpPr>
      <p:grpSpPr>
        <a:xfrm>
          <a:off x="0" y="0"/>
          <a:ext cx="0" cy="0"/>
          <a:chOff x="0" y="0"/>
          <a:chExt cx="0" cy="0"/>
        </a:xfrm>
      </p:grpSpPr>
      <p:pic>
        <p:nvPicPr>
          <p:cNvPr id="2" name="Image 0" descr="https://kimi-img.moonshot.cn/pub/slides/slides_tmpl/image/25-08-27-20:07:30-d2nfa0h8bjvh7rlj0fp0.jpg"/>
          <p:cNvPicPr>
            <a:picLocks noChangeAspect="1"/>
          </p:cNvPicPr>
          <p:nvPr/>
        </p:nvPicPr>
        <p:blipFill>
          <a:blip r:embed="rId3"/>
          <a:stretch>
            <a:fillRect/>
          </a:stretch>
        </p:blipFill>
        <p:spPr>
          <a:xfrm>
            <a:off x="-635" y="3624580"/>
            <a:ext cx="12216130" cy="3302000"/>
          </a:xfrm>
          <a:prstGeom prst="rect">
            <a:avLst/>
          </a:prstGeom>
        </p:spPr>
      </p:pic>
      <p:sp>
        <p:nvSpPr>
          <p:cNvPr id="3" name="Text 0"/>
          <p:cNvSpPr/>
          <p:nvPr/>
        </p:nvSpPr>
        <p:spPr>
          <a:xfrm>
            <a:off x="5012690" y="710565"/>
            <a:ext cx="6737985" cy="655955"/>
          </a:xfrm>
          <a:prstGeom prst="rect">
            <a:avLst/>
          </a:prstGeom>
          <a:noFill/>
          <a:ln/>
        </p:spPr>
        <p:txBody>
          <a:bodyPr wrap="square" lIns="91440" tIns="45720" rIns="91440" bIns="45720" rtlCol="0" anchor="t"/>
          <a:lstStyle/>
          <a:p>
            <a:pPr algn="r">
              <a:lnSpc>
                <a:spcPct val="100000"/>
              </a:lnSpc>
            </a:pPr>
            <a:r>
              <a:rPr lang="en-US" sz="3600" b="1" dirty="0">
                <a:solidFill>
                  <a:srgbClr val="FFFFFF"/>
                </a:solidFill>
                <a:latin typeface="MiSans" pitchFamily="34" charset="0"/>
                <a:ea typeface="MiSans" pitchFamily="34" charset="-122"/>
                <a:cs typeface="MiSans" pitchFamily="34" charset="-120"/>
              </a:rPr>
              <a:t>Cheat Sheet &amp; Tool Links</a:t>
            </a:r>
            <a:endParaRPr lang="en-US" sz="1600" dirty="0"/>
          </a:p>
        </p:txBody>
      </p:sp>
      <p:sp>
        <p:nvSpPr>
          <p:cNvPr id="4" name="Shape 1"/>
          <p:cNvSpPr/>
          <p:nvPr/>
        </p:nvSpPr>
        <p:spPr>
          <a:xfrm>
            <a:off x="691515" y="6181725"/>
            <a:ext cx="0" cy="125730"/>
          </a:xfrm>
          <a:prstGeom prst="line">
            <a:avLst/>
          </a:prstGeom>
          <a:noFill/>
          <a:ln w="12700">
            <a:solidFill>
              <a:srgbClr val="FFFFFF"/>
            </a:solidFill>
            <a:prstDash val="solid"/>
            <a:headEnd type="none"/>
            <a:tailEnd type="none"/>
          </a:ln>
        </p:spPr>
      </p:sp>
      <p:sp>
        <p:nvSpPr>
          <p:cNvPr id="5" name="Shape 2"/>
          <p:cNvSpPr/>
          <p:nvPr/>
        </p:nvSpPr>
        <p:spPr>
          <a:xfrm>
            <a:off x="779780" y="6181725"/>
            <a:ext cx="0" cy="125730"/>
          </a:xfrm>
          <a:prstGeom prst="line">
            <a:avLst/>
          </a:prstGeom>
          <a:noFill/>
          <a:ln w="12700">
            <a:solidFill>
              <a:srgbClr val="FFFFFF"/>
            </a:solidFill>
            <a:prstDash val="solid"/>
            <a:headEnd type="none"/>
            <a:tailEnd type="none"/>
          </a:ln>
        </p:spPr>
      </p:sp>
      <p:sp>
        <p:nvSpPr>
          <p:cNvPr id="6" name="Shape 3"/>
          <p:cNvSpPr/>
          <p:nvPr/>
        </p:nvSpPr>
        <p:spPr>
          <a:xfrm>
            <a:off x="867410" y="6134735"/>
            <a:ext cx="0" cy="220345"/>
          </a:xfrm>
          <a:prstGeom prst="line">
            <a:avLst/>
          </a:prstGeom>
          <a:noFill/>
          <a:ln w="12700">
            <a:solidFill>
              <a:srgbClr val="FFFFFF"/>
            </a:solidFill>
            <a:prstDash val="solid"/>
            <a:headEnd type="none"/>
            <a:tailEnd type="none"/>
          </a:ln>
        </p:spPr>
      </p:sp>
      <p:sp>
        <p:nvSpPr>
          <p:cNvPr id="7" name="Shape 4"/>
          <p:cNvSpPr/>
          <p:nvPr/>
        </p:nvSpPr>
        <p:spPr>
          <a:xfrm>
            <a:off x="955675" y="6181725"/>
            <a:ext cx="0" cy="125730"/>
          </a:xfrm>
          <a:prstGeom prst="line">
            <a:avLst/>
          </a:prstGeom>
          <a:noFill/>
          <a:ln w="12700">
            <a:solidFill>
              <a:srgbClr val="FFFFFF"/>
            </a:solidFill>
            <a:prstDash val="solid"/>
            <a:headEnd type="none"/>
            <a:tailEnd type="none"/>
          </a:ln>
        </p:spPr>
      </p:sp>
      <p:sp>
        <p:nvSpPr>
          <p:cNvPr id="8" name="Shape 5"/>
          <p:cNvSpPr/>
          <p:nvPr/>
        </p:nvSpPr>
        <p:spPr>
          <a:xfrm>
            <a:off x="1043940" y="6181725"/>
            <a:ext cx="0" cy="125730"/>
          </a:xfrm>
          <a:prstGeom prst="line">
            <a:avLst/>
          </a:prstGeom>
          <a:noFill/>
          <a:ln w="12700">
            <a:solidFill>
              <a:srgbClr val="FFFFFF"/>
            </a:solidFill>
            <a:prstDash val="solid"/>
            <a:headEnd type="none"/>
            <a:tailEnd type="none"/>
          </a:ln>
        </p:spPr>
      </p:sp>
      <p:pic>
        <p:nvPicPr>
          <p:cNvPr id="9" name="Image 1" descr="https://kimi-img.moonshot.cn/pub/slides/slides_tmpl/image/25-08-27-20:07:30-d2nfa0h8bjvh7rlj0fog.png"/>
          <p:cNvPicPr>
            <a:picLocks noChangeAspect="1"/>
          </p:cNvPicPr>
          <p:nvPr/>
        </p:nvPicPr>
        <p:blipFill>
          <a:blip r:embed="rId4"/>
          <a:stretch>
            <a:fillRect/>
          </a:stretch>
        </p:blipFill>
        <p:spPr>
          <a:xfrm>
            <a:off x="3959860" y="3154045"/>
            <a:ext cx="1315085" cy="397510"/>
          </a:xfrm>
          <a:prstGeom prst="rect">
            <a:avLst/>
          </a:prstGeom>
        </p:spPr>
      </p:pic>
      <p:pic>
        <p:nvPicPr>
          <p:cNvPr id="10" name="Image 2" descr="https://kimi-img.moonshot.cn/pub/slides/slides_tmpl/image/25-08-27-20:07:30-d2nfa0h8bjvh7rlj0fpg.png"/>
          <p:cNvPicPr>
            <a:picLocks noChangeAspect="1"/>
          </p:cNvPicPr>
          <p:nvPr/>
        </p:nvPicPr>
        <p:blipFill>
          <a:blip r:embed="rId5"/>
          <a:stretch>
            <a:fillRect/>
          </a:stretch>
        </p:blipFill>
        <p:spPr>
          <a:xfrm>
            <a:off x="8121015" y="3985895"/>
            <a:ext cx="2727960" cy="2456180"/>
          </a:xfrm>
          <a:prstGeom prst="rect">
            <a:avLst/>
          </a:prstGeom>
        </p:spPr>
      </p:pic>
      <p:pic>
        <p:nvPicPr>
          <p:cNvPr id="11" name="Image 3" descr="https://kimi-img.moonshot.cn/pub/slides/slides_tmpl/image/25-08-27-20:07:30-d2nfa0h8bjvh7rlj0g1g.png"/>
          <p:cNvPicPr>
            <a:picLocks noChangeAspect="1"/>
          </p:cNvPicPr>
          <p:nvPr/>
        </p:nvPicPr>
        <p:blipFill>
          <a:blip r:embed="rId6"/>
          <a:stretch>
            <a:fillRect/>
          </a:stretch>
        </p:blipFill>
        <p:spPr>
          <a:xfrm>
            <a:off x="779780" y="657860"/>
            <a:ext cx="3724910" cy="2331085"/>
          </a:xfrm>
          <a:prstGeom prst="rect">
            <a:avLst/>
          </a:prstGeom>
        </p:spPr>
      </p:pic>
      <p:sp>
        <p:nvSpPr>
          <p:cNvPr id="12" name="Text 6"/>
          <p:cNvSpPr/>
          <p:nvPr/>
        </p:nvSpPr>
        <p:spPr>
          <a:xfrm>
            <a:off x="5274310" y="1612265"/>
            <a:ext cx="6171565" cy="306784"/>
          </a:xfrm>
          <a:prstGeom prst="rect">
            <a:avLst/>
          </a:prstGeom>
          <a:noFill/>
          <a:ln/>
        </p:spPr>
        <p:txBody>
          <a:bodyPr wrap="square" lIns="0" tIns="0" rIns="0" bIns="0" rtlCol="0" anchor="t">
            <a:spAutoFit/>
          </a:bodyPr>
          <a:lstStyle/>
          <a:p>
            <a:pPr algn="r">
              <a:lnSpc>
                <a:spcPct val="100000"/>
              </a:lnSpc>
            </a:pPr>
            <a:r>
              <a:rPr lang="en-US" sz="2000" b="1" dirty="0">
                <a:solidFill>
                  <a:srgbClr val="FFFFFF"/>
                </a:solidFill>
                <a:latin typeface="MiSans" pitchFamily="34" charset="0"/>
                <a:ea typeface="MiSans" pitchFamily="34" charset="-122"/>
                <a:cs typeface="MiSans" pitchFamily="34" charset="-120"/>
              </a:rPr>
              <a:t>Quick Reference Guide</a:t>
            </a:r>
            <a:endParaRPr lang="en-US" sz="1600" dirty="0"/>
          </a:p>
        </p:txBody>
      </p:sp>
      <p:sp>
        <p:nvSpPr>
          <p:cNvPr id="13" name="Text 7"/>
          <p:cNvSpPr/>
          <p:nvPr/>
        </p:nvSpPr>
        <p:spPr>
          <a:xfrm>
            <a:off x="6111875" y="1984375"/>
            <a:ext cx="5374640" cy="1279922"/>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Refer to the one-page cheat sheet for a quick overview of AI strengths in study planning, recommended tools, and quick prompt examples. This guide helps you stay organized and efficient.</a:t>
            </a:r>
            <a:endParaRPr lang="en-US" sz="1600" dirty="0"/>
          </a:p>
        </p:txBody>
      </p:sp>
      <p:sp>
        <p:nvSpPr>
          <p:cNvPr id="14" name="Text 8"/>
          <p:cNvSpPr/>
          <p:nvPr/>
        </p:nvSpPr>
        <p:spPr>
          <a:xfrm>
            <a:off x="1043940" y="4231640"/>
            <a:ext cx="5830570" cy="306784"/>
          </a:xfrm>
          <a:prstGeom prst="rect">
            <a:avLst/>
          </a:prstGeom>
          <a:noFill/>
          <a:ln/>
        </p:spPr>
        <p:txBody>
          <a:bodyPr wrap="square" lIns="0" tIns="0" rIns="0" bIns="0" rtlCol="0" anchor="t">
            <a:spAutoFit/>
          </a:bodyPr>
          <a:lstStyle/>
          <a:p>
            <a:pPr>
              <a:lnSpc>
                <a:spcPct val="100000"/>
              </a:lnSpc>
            </a:pPr>
            <a:r>
              <a:rPr lang="en-US" sz="2000" b="1" dirty="0">
                <a:solidFill>
                  <a:srgbClr val="252525"/>
                </a:solidFill>
                <a:latin typeface="MiSans" pitchFamily="34" charset="0"/>
                <a:ea typeface="MiSans" pitchFamily="34" charset="-122"/>
                <a:cs typeface="MiSans" pitchFamily="34" charset="-120"/>
              </a:rPr>
              <a:t>Tool Links</a:t>
            </a:r>
            <a:endParaRPr lang="en-US" sz="1600" dirty="0"/>
          </a:p>
        </p:txBody>
      </p:sp>
      <p:sp>
        <p:nvSpPr>
          <p:cNvPr id="15" name="Text 9"/>
          <p:cNvSpPr/>
          <p:nvPr/>
        </p:nvSpPr>
        <p:spPr>
          <a:xfrm>
            <a:off x="955675" y="4668520"/>
            <a:ext cx="5374640" cy="960041"/>
          </a:xfrm>
          <a:prstGeom prst="rect">
            <a:avLst/>
          </a:prstGeom>
          <a:noFill/>
          <a:ln/>
        </p:spPr>
        <p:txBody>
          <a:bodyPr wrap="square" lIns="91440" tIns="45720" rIns="91440" bIns="45720" rtlCol="0" anchor="t">
            <a:spAutoFit/>
          </a:bodyPr>
          <a:lstStyle/>
          <a:p>
            <a:pPr>
              <a:lnSpc>
                <a:spcPct val="150000"/>
              </a:lnSpc>
            </a:pPr>
            <a:r>
              <a:rPr lang="en-US" sz="1400" dirty="0">
                <a:solidFill>
                  <a:srgbClr val="252525"/>
                </a:solidFill>
                <a:latin typeface="MiSans" pitchFamily="34" charset="0"/>
                <a:ea typeface="MiSans" pitchFamily="34" charset="-122"/>
                <a:cs typeface="MiSans" pitchFamily="34" charset="-120"/>
              </a:rPr>
              <a:t>Access links to academic integrity policies and recommended AI tools to ensure responsible and effective use of technology in your learning journey.</a:t>
            </a:r>
            <a:endParaRPr lang="en-US" sz="1600" dirty="0"/>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1D31E2"/>
        </a:solidFill>
        <a:effectLst/>
      </p:bgPr>
    </p:bg>
    <p:spTree>
      <p:nvGrpSpPr>
        <p:cNvPr id="1" name=""/>
        <p:cNvGrpSpPr/>
        <p:nvPr/>
      </p:nvGrpSpPr>
      <p:grpSpPr>
        <a:xfrm>
          <a:off x="0" y="0"/>
          <a:ext cx="0" cy="0"/>
          <a:chOff x="0" y="0"/>
          <a:chExt cx="0" cy="0"/>
        </a:xfrm>
      </p:grpSpPr>
      <p:pic>
        <p:nvPicPr>
          <p:cNvPr id="2" name="Image 0" descr="https://kimi-img.moonshot.cn/pub/slides/slides_tmpl/image/25-08-27-20:07:31-d2nfa0p8bjvh7rlj0g80.png"/>
          <p:cNvPicPr>
            <a:picLocks noChangeAspect="1"/>
          </p:cNvPicPr>
          <p:nvPr/>
        </p:nvPicPr>
        <p:blipFill>
          <a:blip r:embed="rId3"/>
          <a:stretch>
            <a:fillRect/>
          </a:stretch>
        </p:blipFill>
        <p:spPr>
          <a:xfrm>
            <a:off x="6268720" y="4077335"/>
            <a:ext cx="2314575" cy="663575"/>
          </a:xfrm>
          <a:prstGeom prst="rect">
            <a:avLst/>
          </a:prstGeom>
        </p:spPr>
      </p:pic>
      <p:pic>
        <p:nvPicPr>
          <p:cNvPr id="3" name="Image 1" descr="https://kimi-img.moonshot.cn/pub/slides/slides_tmpl/image/25-08-27-20:07:31-d2nfa0p8bjvh7rlj0g80.png"/>
          <p:cNvPicPr>
            <a:picLocks noChangeAspect="1"/>
          </p:cNvPicPr>
          <p:nvPr/>
        </p:nvPicPr>
        <p:blipFill>
          <a:blip r:embed="rId3"/>
          <a:stretch>
            <a:fillRect/>
          </a:stretch>
        </p:blipFill>
        <p:spPr>
          <a:xfrm>
            <a:off x="3827145" y="4077335"/>
            <a:ext cx="2314575" cy="663575"/>
          </a:xfrm>
          <a:prstGeom prst="rect">
            <a:avLst/>
          </a:prstGeom>
        </p:spPr>
      </p:pic>
      <p:pic>
        <p:nvPicPr>
          <p:cNvPr id="4" name="Image 2" descr="https://kimi-img.moonshot.cn/pub/slides/slides_tmpl/image/25-08-27-20:07:31-d2nfa0p8bjvh7rlj0ga0.png"/>
          <p:cNvPicPr>
            <a:picLocks noChangeAspect="1"/>
          </p:cNvPicPr>
          <p:nvPr/>
        </p:nvPicPr>
        <p:blipFill>
          <a:blip r:embed="rId4"/>
          <a:stretch>
            <a:fillRect/>
          </a:stretch>
        </p:blipFill>
        <p:spPr>
          <a:xfrm>
            <a:off x="0" y="6119495"/>
            <a:ext cx="12215495" cy="738505"/>
          </a:xfrm>
          <a:prstGeom prst="rect">
            <a:avLst/>
          </a:prstGeom>
        </p:spPr>
      </p:pic>
      <p:sp>
        <p:nvSpPr>
          <p:cNvPr id="5" name="Text 0"/>
          <p:cNvSpPr/>
          <p:nvPr/>
        </p:nvSpPr>
        <p:spPr>
          <a:xfrm>
            <a:off x="1212215" y="1788160"/>
            <a:ext cx="9036685" cy="2125345"/>
          </a:xfrm>
          <a:prstGeom prst="rect">
            <a:avLst/>
          </a:prstGeom>
          <a:noFill/>
          <a:ln/>
        </p:spPr>
        <p:txBody>
          <a:bodyPr wrap="square" lIns="91440" tIns="45720" rIns="91440" bIns="45720" rtlCol="0" anchor="ctr"/>
          <a:lstStyle/>
          <a:p>
            <a:pPr algn="ctr">
              <a:lnSpc>
                <a:spcPct val="90000"/>
              </a:lnSpc>
            </a:pPr>
            <a:r>
              <a:rPr lang="en-US" sz="9600" b="1" dirty="0">
                <a:solidFill>
                  <a:srgbClr val="FFFFFF"/>
                </a:solidFill>
                <a:latin typeface="MiSans" pitchFamily="34" charset="0"/>
                <a:ea typeface="MiSans" pitchFamily="34" charset="-122"/>
                <a:cs typeface="MiSans" pitchFamily="34" charset="-120"/>
              </a:rPr>
              <a:t>THANK YOU</a:t>
            </a:r>
            <a:endParaRPr lang="en-US" sz="1600" dirty="0"/>
          </a:p>
        </p:txBody>
      </p:sp>
      <p:sp>
        <p:nvSpPr>
          <p:cNvPr id="6" name="Text 1"/>
          <p:cNvSpPr/>
          <p:nvPr/>
        </p:nvSpPr>
        <p:spPr>
          <a:xfrm>
            <a:off x="4072255" y="4191635"/>
            <a:ext cx="1859915" cy="338554"/>
          </a:xfrm>
          <a:prstGeom prst="rect">
            <a:avLst/>
          </a:prstGeom>
          <a:noFill/>
          <a:ln/>
        </p:spPr>
        <p:txBody>
          <a:bodyPr wrap="square" lIns="91440" tIns="45720" rIns="91440" bIns="45720" rtlCol="0" anchor="t">
            <a:spAutoFit/>
          </a:bodyPr>
          <a:lstStyle/>
          <a:p>
            <a:pPr algn="ctr">
              <a:lnSpc>
                <a:spcPct val="100000"/>
              </a:lnSpc>
            </a:pPr>
            <a:r>
              <a:rPr lang="en-US" sz="1600">
                <a:solidFill>
                  <a:srgbClr val="1D31E2"/>
                </a:solidFill>
                <a:latin typeface="MiSans" pitchFamily="34" charset="0"/>
                <a:ea typeface="MiSans" pitchFamily="34" charset="-122"/>
                <a:cs typeface="MiSans" pitchFamily="34" charset="-120"/>
              </a:rPr>
              <a:t>Sean Wong</a:t>
            </a:r>
            <a:endParaRPr lang="en-US" sz="1600" dirty="0"/>
          </a:p>
        </p:txBody>
      </p:sp>
      <p:sp>
        <p:nvSpPr>
          <p:cNvPr id="7" name="Text 2"/>
          <p:cNvSpPr/>
          <p:nvPr/>
        </p:nvSpPr>
        <p:spPr>
          <a:xfrm>
            <a:off x="6631537" y="4191635"/>
            <a:ext cx="1734796" cy="245467"/>
          </a:xfrm>
          <a:prstGeom prst="rect">
            <a:avLst/>
          </a:prstGeom>
          <a:noFill/>
          <a:ln/>
        </p:spPr>
        <p:txBody>
          <a:bodyPr wrap="square" lIns="91440" tIns="45720" rIns="91440" bIns="45720" rtlCol="0" anchor="t">
            <a:spAutoFit/>
          </a:bodyPr>
          <a:lstStyle/>
          <a:p>
            <a:pPr algn="ctr">
              <a:lnSpc>
                <a:spcPct val="100000"/>
              </a:lnSpc>
            </a:pPr>
            <a:r>
              <a:rPr lang="en-US" sz="1600" dirty="0">
                <a:solidFill>
                  <a:srgbClr val="1D31E2"/>
                </a:solidFill>
                <a:latin typeface="MiSans" pitchFamily="34" charset="0"/>
                <a:ea typeface="MiSans" pitchFamily="34" charset="-122"/>
                <a:cs typeface="MiSans" pitchFamily="34" charset="-120"/>
              </a:rPr>
              <a:t>2025/08/05</a:t>
            </a:r>
            <a:endParaRPr lang="en-US" sz="1600" dirty="0"/>
          </a:p>
        </p:txBody>
      </p:sp>
      <p:pic>
        <p:nvPicPr>
          <p:cNvPr id="8" name="Image 3" descr="https://kimi-img.moonshot.cn/pub/slides/slides_tmpl/image/25-08-27-20:07:31-d2nfa0p8bjvh7rlj0g90.png"/>
          <p:cNvPicPr>
            <a:picLocks noChangeAspect="1"/>
          </p:cNvPicPr>
          <p:nvPr/>
        </p:nvPicPr>
        <p:blipFill>
          <a:blip r:embed="rId5"/>
          <a:stretch>
            <a:fillRect/>
          </a:stretch>
        </p:blipFill>
        <p:spPr>
          <a:xfrm>
            <a:off x="295910" y="6120130"/>
            <a:ext cx="11322685" cy="194310"/>
          </a:xfrm>
          <a:prstGeom prst="rect">
            <a:avLst/>
          </a:prstGeom>
        </p:spPr>
      </p:pic>
      <p:pic>
        <p:nvPicPr>
          <p:cNvPr id="9" name="Image 4" descr="https://kimi-img.moonshot.cn/pub/slides/slides_tmpl/image/25-08-27-20:07:30-d2nfa0h8bjvh7rlj0fog.png"/>
          <p:cNvPicPr>
            <a:picLocks noChangeAspect="1"/>
          </p:cNvPicPr>
          <p:nvPr/>
        </p:nvPicPr>
        <p:blipFill>
          <a:blip r:embed="rId6"/>
          <a:stretch>
            <a:fillRect/>
          </a:stretch>
        </p:blipFill>
        <p:spPr>
          <a:xfrm>
            <a:off x="10081260" y="5711190"/>
            <a:ext cx="1315085" cy="397510"/>
          </a:xfrm>
          <a:prstGeom prst="rect">
            <a:avLst/>
          </a:prstGeom>
        </p:spPr>
      </p:pic>
      <p:pic>
        <p:nvPicPr>
          <p:cNvPr id="10" name="Image 5" descr="https://kimi-img.moonshot.cn/pub/slides/slides_tmpl/image/25-08-27-20:07:31-d2nfa0p8bjvh7rlj0g9g.png"/>
          <p:cNvPicPr>
            <a:picLocks noChangeAspect="1"/>
          </p:cNvPicPr>
          <p:nvPr/>
        </p:nvPicPr>
        <p:blipFill>
          <a:blip r:embed="rId7"/>
          <a:stretch>
            <a:fillRect/>
          </a:stretch>
        </p:blipFill>
        <p:spPr>
          <a:xfrm rot="13260000">
            <a:off x="997585" y="172085"/>
            <a:ext cx="1189990" cy="1781810"/>
          </a:xfrm>
          <a:prstGeom prst="rect">
            <a:avLst/>
          </a:prstGeom>
        </p:spPr>
      </p:pic>
      <p:sp>
        <p:nvSpPr>
          <p:cNvPr id="11" name="Text 3"/>
          <p:cNvSpPr/>
          <p:nvPr/>
        </p:nvSpPr>
        <p:spPr>
          <a:xfrm>
            <a:off x="15171420" y="4343400"/>
            <a:ext cx="4064000" cy="174625"/>
          </a:xfrm>
          <a:prstGeom prst="rect">
            <a:avLst/>
          </a:prstGeom>
          <a:noFill/>
          <a:ln/>
        </p:spPr>
        <p:txBody>
          <a:bodyPr wrap="square" lIns="91440" tIns="45720" rIns="91440" bIns="45720" rtlCol="0" anchor="t">
            <a:spAutoFit/>
          </a:bodyPr>
          <a:lstStyle/>
          <a:p>
            <a:pPr>
              <a:lnSpc>
                <a:spcPct val="100000"/>
              </a:lnSpc>
            </a:pPr>
            <a:r>
              <a:rPr lang="en-US" sz="1800" dirty="0">
                <a:solidFill>
                  <a:srgbClr val="000000"/>
                </a:solidFill>
                <a:latin typeface="MiSans" pitchFamily="34" charset="0"/>
                <a:ea typeface="MiSans" pitchFamily="34" charset="-122"/>
                <a:cs typeface="MiSans" pitchFamily="34" charset="-120"/>
              </a:rPr>
              <a:t> </a:t>
            </a:r>
            <a:endParaRPr lang="en-US" sz="1600" dirty="0"/>
          </a:p>
        </p:txBody>
      </p:sp>
      <p:pic>
        <p:nvPicPr>
          <p:cNvPr id="12" name="Image 6" descr="https://kimi-img.moonshot.cn/pub/slides/slides_tmpl/image/25-08-27-20:07:31-d2nfa0p8bjvh7rlj0gag.png"/>
          <p:cNvPicPr>
            <a:picLocks noChangeAspect="1"/>
          </p:cNvPicPr>
          <p:nvPr/>
        </p:nvPicPr>
        <p:blipFill>
          <a:blip r:embed="rId8"/>
          <a:stretch>
            <a:fillRect/>
          </a:stretch>
        </p:blipFill>
        <p:spPr>
          <a:xfrm>
            <a:off x="9427210" y="957580"/>
            <a:ext cx="2191385" cy="2069465"/>
          </a:xfrm>
          <a:prstGeom prst="rect">
            <a:avLst/>
          </a:prstGeom>
        </p:spPr>
      </p:pic>
      <p:pic>
        <p:nvPicPr>
          <p:cNvPr id="13" name="Image 7" descr="https://kimi-img.moonshot.cn/pub/slides/slides_tmpl/image/25-08-27-20:07:31-d2nfa0p8bjvh7rlj0gb0.png"/>
          <p:cNvPicPr>
            <a:picLocks noChangeAspect="1"/>
          </p:cNvPicPr>
          <p:nvPr/>
        </p:nvPicPr>
        <p:blipFill>
          <a:blip r:embed="rId9"/>
          <a:stretch>
            <a:fillRect/>
          </a:stretch>
        </p:blipFill>
        <p:spPr>
          <a:xfrm>
            <a:off x="452755" y="3914140"/>
            <a:ext cx="3201035" cy="1797050"/>
          </a:xfrm>
          <a:prstGeom prst="rect">
            <a:avLst/>
          </a:prstGeom>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1D31E2"/>
        </a:solidFill>
        <a:effectLst/>
      </p:bgPr>
    </p:bg>
    <p:spTree>
      <p:nvGrpSpPr>
        <p:cNvPr id="1" name=""/>
        <p:cNvGrpSpPr/>
        <p:nvPr/>
      </p:nvGrpSpPr>
      <p:grpSpPr>
        <a:xfrm>
          <a:off x="0" y="0"/>
          <a:ext cx="0" cy="0"/>
          <a:chOff x="0" y="0"/>
          <a:chExt cx="0" cy="0"/>
        </a:xfrm>
      </p:grpSpPr>
      <p:pic>
        <p:nvPicPr>
          <p:cNvPr id="2" name="Image 0" descr="https://kimi-img.moonshot.cn/pub/slides/slides_tmpl/image/25-08-27-20:07:28-d2nfa018bjvh7rlj0ev0.png"/>
          <p:cNvPicPr>
            <a:picLocks noChangeAspect="1"/>
          </p:cNvPicPr>
          <p:nvPr/>
        </p:nvPicPr>
        <p:blipFill>
          <a:blip r:embed="rId3"/>
          <a:stretch>
            <a:fillRect/>
          </a:stretch>
        </p:blipFill>
        <p:spPr>
          <a:xfrm>
            <a:off x="1023620" y="565785"/>
            <a:ext cx="2978150" cy="879475"/>
          </a:xfrm>
          <a:prstGeom prst="rect">
            <a:avLst/>
          </a:prstGeom>
        </p:spPr>
      </p:pic>
      <p:sp>
        <p:nvSpPr>
          <p:cNvPr id="3" name="Text 0"/>
          <p:cNvSpPr/>
          <p:nvPr/>
        </p:nvSpPr>
        <p:spPr>
          <a:xfrm>
            <a:off x="1435735" y="681355"/>
            <a:ext cx="2225040" cy="541020"/>
          </a:xfrm>
          <a:prstGeom prst="rect">
            <a:avLst/>
          </a:prstGeom>
          <a:noFill/>
          <a:ln/>
        </p:spPr>
        <p:txBody>
          <a:bodyPr wrap="square" lIns="91440" tIns="45720" rIns="91440" bIns="45720" rtlCol="0" anchor="ctr"/>
          <a:lstStyle/>
          <a:p>
            <a:pPr algn="ctr">
              <a:lnSpc>
                <a:spcPct val="90000"/>
              </a:lnSpc>
            </a:pPr>
            <a:r>
              <a:rPr lang="en-US" sz="2400" dirty="0">
                <a:solidFill>
                  <a:srgbClr val="1D31E2"/>
                </a:solidFill>
                <a:latin typeface="MiSans" pitchFamily="34" charset="0"/>
                <a:ea typeface="MiSans" pitchFamily="34" charset="-122"/>
                <a:cs typeface="MiSans" pitchFamily="34" charset="-120"/>
              </a:rPr>
              <a:t>CONTENTS</a:t>
            </a:r>
            <a:endParaRPr lang="en-US" sz="1600" dirty="0"/>
          </a:p>
        </p:txBody>
      </p:sp>
      <p:pic>
        <p:nvPicPr>
          <p:cNvPr id="4" name="Image 1" descr="https://kimi-img.moonshot.cn/pub/slides/slides_tmpl/image/25-08-27-20:07:28-d2nfa018bjvh7rlj0f8g.png"/>
          <p:cNvPicPr>
            <a:picLocks noChangeAspect="1"/>
          </p:cNvPicPr>
          <p:nvPr/>
        </p:nvPicPr>
        <p:blipFill>
          <a:blip r:embed="rId4"/>
          <a:srcRect t="92" b="92"/>
          <a:stretch/>
        </p:blipFill>
        <p:spPr>
          <a:xfrm>
            <a:off x="2322830" y="2733675"/>
            <a:ext cx="562610" cy="689610"/>
          </a:xfrm>
          <a:prstGeom prst="rect">
            <a:avLst/>
          </a:prstGeom>
        </p:spPr>
      </p:pic>
      <p:pic>
        <p:nvPicPr>
          <p:cNvPr id="5" name="Image 2" descr="https://kimi-img.moonshot.cn/pub/slides/slides_tmpl/image/25-08-27-20:07:28-d2nfa018bjvh7rlj0evg.png"/>
          <p:cNvPicPr>
            <a:picLocks noChangeAspect="1"/>
          </p:cNvPicPr>
          <p:nvPr/>
        </p:nvPicPr>
        <p:blipFill>
          <a:blip r:embed="rId5"/>
          <a:stretch>
            <a:fillRect/>
          </a:stretch>
        </p:blipFill>
        <p:spPr>
          <a:xfrm>
            <a:off x="2679700" y="3349625"/>
            <a:ext cx="4742180" cy="76200"/>
          </a:xfrm>
          <a:prstGeom prst="rect">
            <a:avLst/>
          </a:prstGeom>
        </p:spPr>
      </p:pic>
      <p:pic>
        <p:nvPicPr>
          <p:cNvPr id="6" name="Image 3" descr="https://kimi-img.moonshot.cn/pub/slides/slides_tmpl/image/25-08-27-20:07:28-d2nfa018bjvh7rlj0evg.png"/>
          <p:cNvPicPr>
            <a:picLocks noChangeAspect="1"/>
          </p:cNvPicPr>
          <p:nvPr/>
        </p:nvPicPr>
        <p:blipFill>
          <a:blip r:embed="rId5"/>
          <a:stretch>
            <a:fillRect/>
          </a:stretch>
        </p:blipFill>
        <p:spPr>
          <a:xfrm>
            <a:off x="2679700" y="4494530"/>
            <a:ext cx="4742180" cy="76200"/>
          </a:xfrm>
          <a:prstGeom prst="rect">
            <a:avLst/>
          </a:prstGeom>
        </p:spPr>
      </p:pic>
      <p:pic>
        <p:nvPicPr>
          <p:cNvPr id="7" name="Image 4" descr="https://kimi-img.moonshot.cn/pub/slides/slides_tmpl/image/25-08-27-20:07:28-d2nfa018bjvh7rlj0f00.png"/>
          <p:cNvPicPr>
            <a:picLocks noChangeAspect="1"/>
          </p:cNvPicPr>
          <p:nvPr/>
        </p:nvPicPr>
        <p:blipFill>
          <a:blip r:embed="rId6"/>
          <a:stretch>
            <a:fillRect/>
          </a:stretch>
        </p:blipFill>
        <p:spPr>
          <a:xfrm rot="16740000">
            <a:off x="867410" y="3620770"/>
            <a:ext cx="1624965" cy="2432685"/>
          </a:xfrm>
          <a:prstGeom prst="rect">
            <a:avLst/>
          </a:prstGeom>
        </p:spPr>
      </p:pic>
      <p:pic>
        <p:nvPicPr>
          <p:cNvPr id="8" name="Image 5" descr="https://kimi-img.moonshot.cn/pub/slides/slides_tmpl/image/25-08-27-20:07:28-d2nfa018bjvh7rlj0f20.png"/>
          <p:cNvPicPr>
            <a:picLocks noChangeAspect="1"/>
          </p:cNvPicPr>
          <p:nvPr/>
        </p:nvPicPr>
        <p:blipFill>
          <a:blip r:embed="rId7"/>
          <a:stretch>
            <a:fillRect/>
          </a:stretch>
        </p:blipFill>
        <p:spPr>
          <a:xfrm>
            <a:off x="7898130" y="1445260"/>
            <a:ext cx="3405505" cy="4166870"/>
          </a:xfrm>
          <a:prstGeom prst="rect">
            <a:avLst/>
          </a:prstGeom>
        </p:spPr>
      </p:pic>
      <p:pic>
        <p:nvPicPr>
          <p:cNvPr id="9" name="Image 6" descr="https://kimi-img.moonshot.cn/pub/slides/slides_tmpl/image/25-08-27-20:07:28-d2nfa018bjvh7rlj0f8g.png"/>
          <p:cNvPicPr>
            <a:picLocks noChangeAspect="1"/>
          </p:cNvPicPr>
          <p:nvPr/>
        </p:nvPicPr>
        <p:blipFill>
          <a:blip r:embed="rId4"/>
          <a:srcRect t="92" b="92"/>
          <a:stretch/>
        </p:blipFill>
        <p:spPr>
          <a:xfrm>
            <a:off x="2322830" y="3861435"/>
            <a:ext cx="562610" cy="689610"/>
          </a:xfrm>
          <a:prstGeom prst="rect">
            <a:avLst/>
          </a:prstGeom>
        </p:spPr>
      </p:pic>
      <p:sp>
        <p:nvSpPr>
          <p:cNvPr id="10" name="Shape 1"/>
          <p:cNvSpPr/>
          <p:nvPr/>
        </p:nvSpPr>
        <p:spPr>
          <a:xfrm>
            <a:off x="3009085" y="2787222"/>
            <a:ext cx="652471" cy="541020"/>
          </a:xfrm>
          <a:prstGeom prst="rect">
            <a:avLst/>
          </a:prstGeom>
          <a:solidFill>
            <a:srgbClr val="000000">
              <a:alpha val="0"/>
            </a:srgbClr>
          </a:solidFill>
          <a:ln/>
        </p:spPr>
      </p:sp>
      <p:sp>
        <p:nvSpPr>
          <p:cNvPr id="11" name="Text 2"/>
          <p:cNvSpPr/>
          <p:nvPr/>
        </p:nvSpPr>
        <p:spPr>
          <a:xfrm>
            <a:off x="3009085" y="2787222"/>
            <a:ext cx="652471" cy="541020"/>
          </a:xfrm>
          <a:prstGeom prst="rect">
            <a:avLst/>
          </a:prstGeom>
          <a:noFill/>
          <a:ln/>
        </p:spPr>
        <p:txBody>
          <a:bodyPr wrap="square" lIns="0" tIns="0" rIns="0" bIns="0" rtlCol="0" anchor="t"/>
          <a:lstStyle/>
          <a:p>
            <a:pPr>
              <a:lnSpc>
                <a:spcPct val="110000"/>
              </a:lnSpc>
            </a:pPr>
            <a:r>
              <a:rPr lang="en-US" sz="3200" dirty="0">
                <a:solidFill>
                  <a:srgbClr val="FFFFFF"/>
                </a:solidFill>
                <a:latin typeface="MiSans" pitchFamily="34" charset="0"/>
                <a:ea typeface="MiSans" pitchFamily="34" charset="-122"/>
                <a:cs typeface="MiSans" pitchFamily="34" charset="-120"/>
              </a:rPr>
              <a:t>01</a:t>
            </a:r>
            <a:endParaRPr lang="en-US" sz="1600" dirty="0"/>
          </a:p>
        </p:txBody>
      </p:sp>
      <p:sp>
        <p:nvSpPr>
          <p:cNvPr id="12" name="Text 3"/>
          <p:cNvSpPr/>
          <p:nvPr/>
        </p:nvSpPr>
        <p:spPr>
          <a:xfrm>
            <a:off x="3661410" y="2909570"/>
            <a:ext cx="3761105" cy="337542"/>
          </a:xfrm>
          <a:prstGeom prst="rect">
            <a:avLst/>
          </a:prstGeom>
          <a:noFill/>
          <a:ln/>
        </p:spPr>
        <p:txBody>
          <a:bodyPr wrap="square" lIns="0" tIns="0" rIns="0" bIns="0" rtlCol="0" anchor="t">
            <a:spAutoFit/>
          </a:bodyPr>
          <a:lstStyle/>
          <a:p>
            <a:pPr>
              <a:lnSpc>
                <a:spcPct val="100000"/>
              </a:lnSpc>
            </a:pPr>
            <a:r>
              <a:rPr lang="en-US" sz="2200" b="1" dirty="0">
                <a:solidFill>
                  <a:srgbClr val="FFFFFF"/>
                </a:solidFill>
                <a:latin typeface="MiSans" pitchFamily="34" charset="0"/>
                <a:ea typeface="MiSans" pitchFamily="34" charset="-122"/>
                <a:cs typeface="MiSans" pitchFamily="34" charset="-120"/>
              </a:rPr>
              <a:t>Track &amp; Motivate</a:t>
            </a:r>
            <a:endParaRPr lang="en-US" sz="1600" dirty="0"/>
          </a:p>
        </p:txBody>
      </p:sp>
      <p:sp>
        <p:nvSpPr>
          <p:cNvPr id="13" name="Shape 4"/>
          <p:cNvSpPr/>
          <p:nvPr/>
        </p:nvSpPr>
        <p:spPr>
          <a:xfrm>
            <a:off x="3008450" y="3946122"/>
            <a:ext cx="652471" cy="541020"/>
          </a:xfrm>
          <a:prstGeom prst="rect">
            <a:avLst/>
          </a:prstGeom>
          <a:solidFill>
            <a:srgbClr val="000000">
              <a:alpha val="0"/>
            </a:srgbClr>
          </a:solidFill>
          <a:ln/>
        </p:spPr>
      </p:sp>
      <p:sp>
        <p:nvSpPr>
          <p:cNvPr id="14" name="Text 5"/>
          <p:cNvSpPr/>
          <p:nvPr/>
        </p:nvSpPr>
        <p:spPr>
          <a:xfrm>
            <a:off x="3008450" y="3946122"/>
            <a:ext cx="652471" cy="541020"/>
          </a:xfrm>
          <a:prstGeom prst="rect">
            <a:avLst/>
          </a:prstGeom>
          <a:noFill/>
          <a:ln/>
        </p:spPr>
        <p:txBody>
          <a:bodyPr wrap="square" lIns="0" tIns="0" rIns="0" bIns="0" rtlCol="0" anchor="t"/>
          <a:lstStyle/>
          <a:p>
            <a:pPr>
              <a:lnSpc>
                <a:spcPct val="110000"/>
              </a:lnSpc>
            </a:pPr>
            <a:r>
              <a:rPr lang="en-US" sz="3200" dirty="0">
                <a:solidFill>
                  <a:srgbClr val="FFFFFF"/>
                </a:solidFill>
                <a:latin typeface="MiSans" pitchFamily="34" charset="0"/>
                <a:ea typeface="MiSans" pitchFamily="34" charset="-122"/>
                <a:cs typeface="MiSans" pitchFamily="34" charset="-120"/>
              </a:rPr>
              <a:t>02</a:t>
            </a:r>
            <a:endParaRPr lang="en-US" sz="1600" dirty="0"/>
          </a:p>
        </p:txBody>
      </p:sp>
      <p:sp>
        <p:nvSpPr>
          <p:cNvPr id="15" name="Text 6"/>
          <p:cNvSpPr/>
          <p:nvPr/>
        </p:nvSpPr>
        <p:spPr>
          <a:xfrm>
            <a:off x="3661410" y="4068445"/>
            <a:ext cx="4017645" cy="337542"/>
          </a:xfrm>
          <a:prstGeom prst="rect">
            <a:avLst/>
          </a:prstGeom>
          <a:noFill/>
          <a:ln/>
        </p:spPr>
        <p:txBody>
          <a:bodyPr wrap="square" lIns="0" tIns="0" rIns="0" bIns="0" rtlCol="0" anchor="t">
            <a:spAutoFit/>
          </a:bodyPr>
          <a:lstStyle/>
          <a:p>
            <a:pPr>
              <a:lnSpc>
                <a:spcPct val="100000"/>
              </a:lnSpc>
            </a:pPr>
            <a:r>
              <a:rPr lang="en-US" sz="2200" b="1" dirty="0">
                <a:solidFill>
                  <a:srgbClr val="FFFFFF"/>
                </a:solidFill>
                <a:latin typeface="MiSans" pitchFamily="34" charset="0"/>
                <a:ea typeface="MiSans" pitchFamily="34" charset="-122"/>
                <a:cs typeface="MiSans" pitchFamily="34" charset="-120"/>
              </a:rPr>
              <a:t>Ethics &amp; Recap</a:t>
            </a:r>
            <a:endParaRPr lang="en-US" sz="1600"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1D31E2"/>
        </a:solidFill>
        <a:effectLst/>
      </p:bgPr>
    </p:bg>
    <p:spTree>
      <p:nvGrpSpPr>
        <p:cNvPr id="1" name=""/>
        <p:cNvGrpSpPr/>
        <p:nvPr/>
      </p:nvGrpSpPr>
      <p:grpSpPr>
        <a:xfrm>
          <a:off x="0" y="0"/>
          <a:ext cx="0" cy="0"/>
          <a:chOff x="0" y="0"/>
          <a:chExt cx="0" cy="0"/>
        </a:xfrm>
      </p:grpSpPr>
      <p:pic>
        <p:nvPicPr>
          <p:cNvPr id="2" name="Image 0" descr="https://kimi-img.moonshot.cn/pub/slides/slides_tmpl/image/25-08-27-20:07:28-d2nfa018bjvh7rlj0eug.jpg"/>
          <p:cNvPicPr>
            <a:picLocks noChangeAspect="1"/>
          </p:cNvPicPr>
          <p:nvPr/>
        </p:nvPicPr>
        <p:blipFill>
          <a:blip r:embed="rId3"/>
          <a:stretch>
            <a:fillRect/>
          </a:stretch>
        </p:blipFill>
        <p:spPr>
          <a:xfrm>
            <a:off x="0" y="0"/>
            <a:ext cx="12192635" cy="6858000"/>
          </a:xfrm>
          <a:prstGeom prst="rect">
            <a:avLst/>
          </a:prstGeom>
        </p:spPr>
      </p:pic>
      <p:sp>
        <p:nvSpPr>
          <p:cNvPr id="3" name="Text 0"/>
          <p:cNvSpPr/>
          <p:nvPr/>
        </p:nvSpPr>
        <p:spPr>
          <a:xfrm>
            <a:off x="423545" y="3815080"/>
            <a:ext cx="5547360" cy="499467"/>
          </a:xfrm>
          <a:prstGeom prst="rect">
            <a:avLst/>
          </a:prstGeom>
          <a:noFill/>
          <a:ln/>
        </p:spPr>
        <p:txBody>
          <a:bodyPr wrap="square" lIns="0" tIns="0" rIns="0" bIns="0" rtlCol="0" anchor="t">
            <a:spAutoFit/>
          </a:bodyPr>
          <a:lstStyle/>
          <a:p>
            <a:pPr algn="ctr">
              <a:lnSpc>
                <a:spcPct val="100000"/>
              </a:lnSpc>
            </a:pPr>
            <a:r>
              <a:rPr lang="en-US" sz="3200" dirty="0">
                <a:solidFill>
                  <a:srgbClr val="1D31E2"/>
                </a:solidFill>
                <a:latin typeface="MiSans" pitchFamily="34" charset="0"/>
                <a:ea typeface="MiSans" pitchFamily="34" charset="-122"/>
                <a:cs typeface="MiSans" pitchFamily="34" charset="-120"/>
              </a:rPr>
              <a:t>AI &amp; the Learner</a:t>
            </a:r>
            <a:endParaRPr lang="en-US" sz="1600" dirty="0"/>
          </a:p>
        </p:txBody>
      </p:sp>
      <p:pic>
        <p:nvPicPr>
          <p:cNvPr id="4" name="Image 1" descr="https://kimi-img.moonshot.cn/pub/slides/slides_tmpl/image/25-08-27-20:07:28-d2nfa018bjvh7rlj0f60.png"/>
          <p:cNvPicPr>
            <a:picLocks noChangeAspect="1"/>
          </p:cNvPicPr>
          <p:nvPr/>
        </p:nvPicPr>
        <p:blipFill>
          <a:blip r:embed="rId4">
            <a:alphaModFix amt="23000"/>
          </a:blip>
          <a:stretch>
            <a:fillRect/>
          </a:stretch>
        </p:blipFill>
        <p:spPr>
          <a:xfrm rot="5400000" flipH="1">
            <a:off x="8475980" y="2972435"/>
            <a:ext cx="1301115" cy="976630"/>
          </a:xfrm>
          <a:prstGeom prst="rect">
            <a:avLst/>
          </a:prstGeom>
        </p:spPr>
      </p:pic>
      <p:sp>
        <p:nvSpPr>
          <p:cNvPr id="5" name="Shape 1"/>
          <p:cNvSpPr/>
          <p:nvPr/>
        </p:nvSpPr>
        <p:spPr>
          <a:xfrm>
            <a:off x="1874550" y="1562096"/>
            <a:ext cx="2284095" cy="2335530"/>
          </a:xfrm>
          <a:prstGeom prst="rect">
            <a:avLst/>
          </a:prstGeom>
          <a:solidFill>
            <a:srgbClr val="000000">
              <a:alpha val="0"/>
            </a:srgbClr>
          </a:solidFill>
          <a:ln/>
        </p:spPr>
      </p:sp>
      <p:sp>
        <p:nvSpPr>
          <p:cNvPr id="6" name="Text 2"/>
          <p:cNvSpPr/>
          <p:nvPr/>
        </p:nvSpPr>
        <p:spPr>
          <a:xfrm>
            <a:off x="1874550" y="1562096"/>
            <a:ext cx="2284095" cy="2335530"/>
          </a:xfrm>
          <a:prstGeom prst="rect">
            <a:avLst/>
          </a:prstGeom>
          <a:noFill/>
          <a:ln/>
        </p:spPr>
        <p:txBody>
          <a:bodyPr wrap="square" lIns="0" tIns="0" rIns="0" bIns="0" rtlCol="0" anchor="t"/>
          <a:lstStyle/>
          <a:p>
            <a:pPr algn="ctr">
              <a:lnSpc>
                <a:spcPct val="110000"/>
              </a:lnSpc>
            </a:pPr>
            <a:r>
              <a:rPr lang="en-US" sz="13800" dirty="0">
                <a:solidFill>
                  <a:srgbClr val="1D31E2"/>
                </a:solidFill>
                <a:latin typeface="MiSans" pitchFamily="34" charset="0"/>
                <a:ea typeface="MiSans" pitchFamily="34" charset="-122"/>
                <a:cs typeface="MiSans" pitchFamily="34" charset="-120"/>
              </a:rPr>
              <a:t>01</a:t>
            </a:r>
            <a:endParaRPr lang="en-US" sz="1600" dirty="0"/>
          </a:p>
        </p:txBody>
      </p:sp>
      <p:pic>
        <p:nvPicPr>
          <p:cNvPr id="7" name="Image 2" descr="https://kimi-img.moonshot.cn/pub/slides/slides_tmpl/image/25-08-27-20:07:28-d2nfa018bjvh7rlj0f70.png"/>
          <p:cNvPicPr>
            <a:picLocks noChangeAspect="1"/>
          </p:cNvPicPr>
          <p:nvPr/>
        </p:nvPicPr>
        <p:blipFill>
          <a:blip r:embed="rId5"/>
          <a:stretch>
            <a:fillRect/>
          </a:stretch>
        </p:blipFill>
        <p:spPr>
          <a:xfrm>
            <a:off x="6001385" y="1950085"/>
            <a:ext cx="4074795" cy="3778250"/>
          </a:xfrm>
          <a:prstGeom prst="rect">
            <a:avLst/>
          </a:prstGeom>
        </p:spPr>
      </p:pic>
      <p:pic>
        <p:nvPicPr>
          <p:cNvPr id="8" name="Image 3" descr="https://kimi-img.moonshot.cn/pub/slides/slides_tmpl/image/25-08-27-20:07:28-d2nfa018bjvh7rlj0eu0.png"/>
          <p:cNvPicPr>
            <a:picLocks noChangeAspect="1"/>
          </p:cNvPicPr>
          <p:nvPr/>
        </p:nvPicPr>
        <p:blipFill>
          <a:blip r:embed="rId6"/>
          <a:stretch>
            <a:fillRect/>
          </a:stretch>
        </p:blipFill>
        <p:spPr>
          <a:xfrm>
            <a:off x="10076180" y="0"/>
            <a:ext cx="2116455" cy="2286000"/>
          </a:xfrm>
          <a:prstGeom prst="rect">
            <a:avLst/>
          </a:prstGeom>
        </p:spPr>
      </p:pic>
      <p:pic>
        <p:nvPicPr>
          <p:cNvPr id="9" name="Image 4" descr="https://kimi-img.moonshot.cn/pub/slides/slides_tmpl/image/25-08-27-20:07:28-d2nfa018bjvh7rlj0et0.png"/>
          <p:cNvPicPr>
            <a:picLocks noChangeAspect="1"/>
          </p:cNvPicPr>
          <p:nvPr/>
        </p:nvPicPr>
        <p:blipFill>
          <a:blip r:embed="rId7"/>
          <a:stretch>
            <a:fillRect/>
          </a:stretch>
        </p:blipFill>
        <p:spPr>
          <a:xfrm>
            <a:off x="0" y="5530850"/>
            <a:ext cx="1684020" cy="1327150"/>
          </a:xfrm>
          <a:prstGeom prst="rect">
            <a:avLst/>
          </a:prstGeom>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1D31E2"/>
        </a:solidFill>
        <a:effectLst/>
      </p:bgPr>
    </p:bg>
    <p:spTree>
      <p:nvGrpSpPr>
        <p:cNvPr id="1" name=""/>
        <p:cNvGrpSpPr/>
        <p:nvPr/>
      </p:nvGrpSpPr>
      <p:grpSpPr>
        <a:xfrm>
          <a:off x="0" y="0"/>
          <a:ext cx="0" cy="0"/>
          <a:chOff x="0" y="0"/>
          <a:chExt cx="0" cy="0"/>
        </a:xfrm>
      </p:grpSpPr>
      <p:pic>
        <p:nvPicPr>
          <p:cNvPr id="2" name="Image 0" descr="https://kimi-img.moonshot.cn/pub/slides/slides_tmpl/image/25-08-27-20:07:28-d2nfa018bjvh7rlj0eug.jpg"/>
          <p:cNvPicPr>
            <a:picLocks noChangeAspect="1"/>
          </p:cNvPicPr>
          <p:nvPr/>
        </p:nvPicPr>
        <p:blipFill>
          <a:blip r:embed="rId3"/>
          <a:stretch>
            <a:fillRect/>
          </a:stretch>
        </p:blipFill>
        <p:spPr>
          <a:xfrm>
            <a:off x="-635" y="0"/>
            <a:ext cx="12216130" cy="6858000"/>
          </a:xfrm>
          <a:prstGeom prst="rect">
            <a:avLst/>
          </a:prstGeom>
        </p:spPr>
      </p:pic>
      <p:sp>
        <p:nvSpPr>
          <p:cNvPr id="3" name="Text 0"/>
          <p:cNvSpPr/>
          <p:nvPr/>
        </p:nvSpPr>
        <p:spPr>
          <a:xfrm>
            <a:off x="542290" y="732155"/>
            <a:ext cx="8977630" cy="833120"/>
          </a:xfrm>
          <a:prstGeom prst="rect">
            <a:avLst/>
          </a:prstGeom>
          <a:noFill/>
          <a:ln/>
        </p:spPr>
        <p:txBody>
          <a:bodyPr wrap="square" lIns="91440" tIns="45720" rIns="91440" bIns="45720" rtlCol="0" anchor="t"/>
          <a:lstStyle/>
          <a:p>
            <a:pPr>
              <a:lnSpc>
                <a:spcPct val="100000"/>
              </a:lnSpc>
            </a:pPr>
            <a:r>
              <a:rPr lang="en-US" sz="3600" b="1" dirty="0">
                <a:solidFill>
                  <a:srgbClr val="252525"/>
                </a:solidFill>
                <a:latin typeface="MiSans" pitchFamily="34" charset="0"/>
                <a:ea typeface="MiSans" pitchFamily="34" charset="-122"/>
                <a:cs typeface="MiSans" pitchFamily="34" charset="-120"/>
              </a:rPr>
              <a:t>Why AI Transforms Study Habits</a:t>
            </a:r>
            <a:endParaRPr lang="en-US" sz="1600" dirty="0"/>
          </a:p>
        </p:txBody>
      </p:sp>
      <p:sp>
        <p:nvSpPr>
          <p:cNvPr id="4" name="Shape 1"/>
          <p:cNvSpPr/>
          <p:nvPr/>
        </p:nvSpPr>
        <p:spPr>
          <a:xfrm>
            <a:off x="691515" y="6181725"/>
            <a:ext cx="0" cy="125730"/>
          </a:xfrm>
          <a:prstGeom prst="line">
            <a:avLst/>
          </a:prstGeom>
          <a:noFill/>
          <a:ln w="12700">
            <a:solidFill>
              <a:srgbClr val="FFFFFF"/>
            </a:solidFill>
            <a:prstDash val="solid"/>
            <a:headEnd type="none"/>
            <a:tailEnd type="none"/>
          </a:ln>
        </p:spPr>
      </p:sp>
      <p:sp>
        <p:nvSpPr>
          <p:cNvPr id="5" name="Shape 2"/>
          <p:cNvSpPr/>
          <p:nvPr/>
        </p:nvSpPr>
        <p:spPr>
          <a:xfrm>
            <a:off x="779780" y="6181725"/>
            <a:ext cx="0" cy="125730"/>
          </a:xfrm>
          <a:prstGeom prst="line">
            <a:avLst/>
          </a:prstGeom>
          <a:noFill/>
          <a:ln w="12700">
            <a:solidFill>
              <a:srgbClr val="FFFFFF"/>
            </a:solidFill>
            <a:prstDash val="solid"/>
            <a:headEnd type="none"/>
            <a:tailEnd type="none"/>
          </a:ln>
        </p:spPr>
      </p:sp>
      <p:sp>
        <p:nvSpPr>
          <p:cNvPr id="6" name="Shape 3"/>
          <p:cNvSpPr/>
          <p:nvPr/>
        </p:nvSpPr>
        <p:spPr>
          <a:xfrm>
            <a:off x="867410" y="6134735"/>
            <a:ext cx="0" cy="220345"/>
          </a:xfrm>
          <a:prstGeom prst="line">
            <a:avLst/>
          </a:prstGeom>
          <a:noFill/>
          <a:ln w="12700">
            <a:solidFill>
              <a:srgbClr val="FFFFFF"/>
            </a:solidFill>
            <a:prstDash val="solid"/>
            <a:headEnd type="none"/>
            <a:tailEnd type="none"/>
          </a:ln>
        </p:spPr>
      </p:sp>
      <p:sp>
        <p:nvSpPr>
          <p:cNvPr id="7" name="Shape 4"/>
          <p:cNvSpPr/>
          <p:nvPr/>
        </p:nvSpPr>
        <p:spPr>
          <a:xfrm>
            <a:off x="955675" y="6181725"/>
            <a:ext cx="0" cy="125730"/>
          </a:xfrm>
          <a:prstGeom prst="line">
            <a:avLst/>
          </a:prstGeom>
          <a:noFill/>
          <a:ln w="12700">
            <a:solidFill>
              <a:srgbClr val="FFFFFF"/>
            </a:solidFill>
            <a:prstDash val="solid"/>
            <a:headEnd type="none"/>
            <a:tailEnd type="none"/>
          </a:ln>
        </p:spPr>
      </p:sp>
      <p:sp>
        <p:nvSpPr>
          <p:cNvPr id="8" name="Shape 5"/>
          <p:cNvSpPr/>
          <p:nvPr/>
        </p:nvSpPr>
        <p:spPr>
          <a:xfrm>
            <a:off x="1043940" y="6181725"/>
            <a:ext cx="0" cy="125730"/>
          </a:xfrm>
          <a:prstGeom prst="line">
            <a:avLst/>
          </a:prstGeom>
          <a:noFill/>
          <a:ln w="12700">
            <a:solidFill>
              <a:srgbClr val="FFFFFF"/>
            </a:solidFill>
            <a:prstDash val="solid"/>
            <a:headEnd type="none"/>
            <a:tailEnd type="none"/>
          </a:ln>
        </p:spPr>
      </p:sp>
      <p:pic>
        <p:nvPicPr>
          <p:cNvPr id="9" name="Image 1" descr="https://kimi-img.moonshot.cn/pub/slides/slides_tmpl/image/25-08-27-20:07:29-d2nfa098bjvh7rlj0fgg.png"/>
          <p:cNvPicPr>
            <a:picLocks noChangeAspect="1"/>
          </p:cNvPicPr>
          <p:nvPr/>
        </p:nvPicPr>
        <p:blipFill>
          <a:blip r:embed="rId4"/>
          <a:stretch>
            <a:fillRect/>
          </a:stretch>
        </p:blipFill>
        <p:spPr>
          <a:xfrm>
            <a:off x="11269980" y="5984240"/>
            <a:ext cx="323850" cy="323850"/>
          </a:xfrm>
          <a:prstGeom prst="rect">
            <a:avLst/>
          </a:prstGeom>
        </p:spPr>
      </p:pic>
      <p:pic>
        <p:nvPicPr>
          <p:cNvPr id="10" name="Image 2" descr="https://kimi-img.moonshot.cn/pub/slides/slides_tmpl/image/25-08-27-20:07:29-d2nfa098bjvh7rlj0fd0.png"/>
          <p:cNvPicPr>
            <a:picLocks noChangeAspect="1"/>
          </p:cNvPicPr>
          <p:nvPr/>
        </p:nvPicPr>
        <p:blipFill>
          <a:blip r:embed="rId5"/>
          <a:stretch>
            <a:fillRect/>
          </a:stretch>
        </p:blipFill>
        <p:spPr>
          <a:xfrm rot="16200000" flipV="1">
            <a:off x="2349500" y="3743325"/>
            <a:ext cx="3592830" cy="76200"/>
          </a:xfrm>
          <a:prstGeom prst="rect">
            <a:avLst/>
          </a:prstGeom>
        </p:spPr>
      </p:pic>
      <p:pic>
        <p:nvPicPr>
          <p:cNvPr id="11" name="Image 3" descr="https://kimi-img.moonshot.cn/pub/slides/slides_tmpl/image/25-08-27-20:07:29-d2nfa098bjvh7rlj0fd0.png"/>
          <p:cNvPicPr>
            <a:picLocks noChangeAspect="1"/>
          </p:cNvPicPr>
          <p:nvPr/>
        </p:nvPicPr>
        <p:blipFill>
          <a:blip r:embed="rId5"/>
          <a:stretch>
            <a:fillRect/>
          </a:stretch>
        </p:blipFill>
        <p:spPr>
          <a:xfrm rot="16200000" flipV="1">
            <a:off x="6310630" y="3742055"/>
            <a:ext cx="3592830" cy="76200"/>
          </a:xfrm>
          <a:prstGeom prst="rect">
            <a:avLst/>
          </a:prstGeom>
        </p:spPr>
      </p:pic>
      <p:pic>
        <p:nvPicPr>
          <p:cNvPr id="12" name="Image 4" descr="https://kimi-img.moonshot.cn/pub/slides/slides_tmpl/image/25-08-27-20:07:30-d2nfa0h8bjvh7rlj0ft0.jpg"/>
          <p:cNvPicPr>
            <a:picLocks noChangeAspect="1"/>
          </p:cNvPicPr>
          <p:nvPr/>
        </p:nvPicPr>
        <p:blipFill>
          <a:blip r:embed="rId6"/>
          <a:stretch>
            <a:fillRect/>
          </a:stretch>
        </p:blipFill>
        <p:spPr>
          <a:xfrm>
            <a:off x="0" y="5948045"/>
            <a:ext cx="12192000" cy="931545"/>
          </a:xfrm>
          <a:prstGeom prst="rect">
            <a:avLst/>
          </a:prstGeom>
        </p:spPr>
      </p:pic>
      <p:pic>
        <p:nvPicPr>
          <p:cNvPr id="13" name="Image 5" descr="https://kimi-img.moonshot.cn/pub/slides/slides_tmpl/image/25-08-27-20:07:30-d2nfa0h8bjvh7rlj0fsg.png"/>
          <p:cNvPicPr>
            <a:picLocks noChangeAspect="1"/>
          </p:cNvPicPr>
          <p:nvPr/>
        </p:nvPicPr>
        <p:blipFill>
          <a:blip r:embed="rId7"/>
          <a:stretch>
            <a:fillRect/>
          </a:stretch>
        </p:blipFill>
        <p:spPr>
          <a:xfrm>
            <a:off x="407035" y="5995035"/>
            <a:ext cx="11217910" cy="631190"/>
          </a:xfrm>
          <a:prstGeom prst="rect">
            <a:avLst/>
          </a:prstGeom>
        </p:spPr>
      </p:pic>
      <p:pic>
        <p:nvPicPr>
          <p:cNvPr id="14" name="Image 6" descr="https://kimi-img.moonshot.cn/pub/slides/slides_tmpl/image/25-08-27-20:07:30-d2nfa0h8bjvh7rlj0fu0.png"/>
          <p:cNvPicPr>
            <a:picLocks noChangeAspect="1"/>
          </p:cNvPicPr>
          <p:nvPr/>
        </p:nvPicPr>
        <p:blipFill>
          <a:blip r:embed="rId8"/>
          <a:stretch>
            <a:fillRect/>
          </a:stretch>
        </p:blipFill>
        <p:spPr>
          <a:xfrm rot="15540000">
            <a:off x="9561830" y="-14605"/>
            <a:ext cx="1550035" cy="2325370"/>
          </a:xfrm>
          <a:prstGeom prst="rect">
            <a:avLst/>
          </a:prstGeom>
        </p:spPr>
      </p:pic>
      <p:sp>
        <p:nvSpPr>
          <p:cNvPr id="15" name="Shape 6"/>
          <p:cNvSpPr/>
          <p:nvPr/>
        </p:nvSpPr>
        <p:spPr>
          <a:xfrm>
            <a:off x="1437202" y="1983863"/>
            <a:ext cx="1473726" cy="525850"/>
          </a:xfrm>
          <a:prstGeom prst="rect">
            <a:avLst/>
          </a:prstGeom>
          <a:solidFill>
            <a:srgbClr val="000000">
              <a:alpha val="0"/>
            </a:srgbClr>
          </a:solidFill>
          <a:ln/>
        </p:spPr>
      </p:sp>
      <p:sp>
        <p:nvSpPr>
          <p:cNvPr id="16" name="Text 7"/>
          <p:cNvSpPr/>
          <p:nvPr/>
        </p:nvSpPr>
        <p:spPr>
          <a:xfrm>
            <a:off x="1437202" y="1983863"/>
            <a:ext cx="1473726" cy="525850"/>
          </a:xfrm>
          <a:prstGeom prst="rect">
            <a:avLst/>
          </a:prstGeom>
          <a:noFill/>
          <a:ln/>
        </p:spPr>
        <p:txBody>
          <a:bodyPr wrap="square" lIns="0" tIns="0" rIns="0" bIns="0" rtlCol="0" anchor="t"/>
          <a:lstStyle/>
          <a:p>
            <a:pPr algn="ctr">
              <a:lnSpc>
                <a:spcPct val="110000"/>
              </a:lnSpc>
            </a:pPr>
            <a:r>
              <a:rPr lang="en-US" sz="3200" dirty="0">
                <a:solidFill>
                  <a:srgbClr val="1D31E2"/>
                </a:solidFill>
                <a:latin typeface="MiSans" pitchFamily="34" charset="0"/>
                <a:ea typeface="MiSans" pitchFamily="34" charset="-122"/>
                <a:cs typeface="MiSans" pitchFamily="34" charset="-120"/>
              </a:rPr>
              <a:t>01</a:t>
            </a:r>
            <a:endParaRPr lang="en-US" sz="1600" dirty="0"/>
          </a:p>
        </p:txBody>
      </p:sp>
      <p:sp>
        <p:nvSpPr>
          <p:cNvPr id="17" name="Text 8"/>
          <p:cNvSpPr/>
          <p:nvPr/>
        </p:nvSpPr>
        <p:spPr>
          <a:xfrm>
            <a:off x="855039" y="2604554"/>
            <a:ext cx="2746185" cy="284559"/>
          </a:xfrm>
          <a:prstGeom prst="rect">
            <a:avLst/>
          </a:prstGeom>
          <a:noFill/>
          <a:ln/>
        </p:spPr>
        <p:txBody>
          <a:bodyPr wrap="square" lIns="0" tIns="0" rIns="0" bIns="0" rtlCol="0" anchor="t">
            <a:spAutoFit/>
          </a:bodyPr>
          <a:lstStyle/>
          <a:p>
            <a:pPr>
              <a:lnSpc>
                <a:spcPct val="100000"/>
              </a:lnSpc>
            </a:pPr>
            <a:r>
              <a:rPr lang="en-US" sz="1800" b="1" dirty="0">
                <a:solidFill>
                  <a:srgbClr val="1D31E2"/>
                </a:solidFill>
                <a:latin typeface="MiSans" pitchFamily="34" charset="0"/>
                <a:ea typeface="MiSans" pitchFamily="34" charset="-122"/>
                <a:cs typeface="MiSans" pitchFamily="34" charset="-120"/>
              </a:rPr>
              <a:t>AI for Efficient Study</a:t>
            </a:r>
            <a:endParaRPr lang="en-US" sz="1600" dirty="0"/>
          </a:p>
        </p:txBody>
      </p:sp>
      <p:sp>
        <p:nvSpPr>
          <p:cNvPr id="18" name="Text 9"/>
          <p:cNvSpPr/>
          <p:nvPr/>
        </p:nvSpPr>
        <p:spPr>
          <a:xfrm>
            <a:off x="699452" y="3166762"/>
            <a:ext cx="3057361" cy="2239963"/>
          </a:xfrm>
          <a:prstGeom prst="rect">
            <a:avLst/>
          </a:prstGeom>
          <a:noFill/>
          <a:ln/>
        </p:spPr>
        <p:txBody>
          <a:bodyPr wrap="square" lIns="91440" tIns="45720" rIns="91440" bIns="45720" rtlCol="0" anchor="t">
            <a:spAutoFit/>
          </a:bodyPr>
          <a:lstStyle/>
          <a:p>
            <a:pPr>
              <a:lnSpc>
                <a:spcPct val="150000"/>
              </a:lnSpc>
            </a:pPr>
            <a:r>
              <a:rPr lang="en-US" sz="1400" dirty="0">
                <a:solidFill>
                  <a:srgbClr val="252525"/>
                </a:solidFill>
                <a:latin typeface="MiSans" pitchFamily="34" charset="0"/>
                <a:ea typeface="MiSans" pitchFamily="34" charset="-122"/>
                <a:cs typeface="MiSans" pitchFamily="34" charset="-120"/>
              </a:rPr>
              <a:t>AI streamlines study processes by automating tasks like note-taking, quiz generation, and scheduling. This allows learners to focus more on understanding and less on administrative tasks, enhancing overall study efficiency.</a:t>
            </a:r>
            <a:endParaRPr lang="en-US" sz="1600" dirty="0"/>
          </a:p>
        </p:txBody>
      </p:sp>
      <p:sp>
        <p:nvSpPr>
          <p:cNvPr id="19" name="Shape 10"/>
          <p:cNvSpPr/>
          <p:nvPr/>
        </p:nvSpPr>
        <p:spPr>
          <a:xfrm>
            <a:off x="5381187" y="1688588"/>
            <a:ext cx="1473726" cy="541020"/>
          </a:xfrm>
          <a:prstGeom prst="rect">
            <a:avLst/>
          </a:prstGeom>
          <a:solidFill>
            <a:srgbClr val="000000">
              <a:alpha val="0"/>
            </a:srgbClr>
          </a:solidFill>
          <a:ln/>
        </p:spPr>
      </p:sp>
      <p:sp>
        <p:nvSpPr>
          <p:cNvPr id="20" name="Text 11"/>
          <p:cNvSpPr/>
          <p:nvPr/>
        </p:nvSpPr>
        <p:spPr>
          <a:xfrm>
            <a:off x="5381187" y="1688588"/>
            <a:ext cx="1473726" cy="541020"/>
          </a:xfrm>
          <a:prstGeom prst="rect">
            <a:avLst/>
          </a:prstGeom>
          <a:noFill/>
          <a:ln/>
        </p:spPr>
        <p:txBody>
          <a:bodyPr wrap="square" lIns="0" tIns="0" rIns="0" bIns="0" rtlCol="0" anchor="t"/>
          <a:lstStyle/>
          <a:p>
            <a:pPr algn="ctr">
              <a:lnSpc>
                <a:spcPct val="110000"/>
              </a:lnSpc>
            </a:pPr>
            <a:r>
              <a:rPr lang="en-US" sz="3200" dirty="0">
                <a:solidFill>
                  <a:srgbClr val="1D31E2"/>
                </a:solidFill>
                <a:latin typeface="MiSans" pitchFamily="34" charset="0"/>
                <a:ea typeface="MiSans" pitchFamily="34" charset="-122"/>
                <a:cs typeface="MiSans" pitchFamily="34" charset="-120"/>
              </a:rPr>
              <a:t>02</a:t>
            </a:r>
            <a:endParaRPr lang="en-US" sz="1600" dirty="0"/>
          </a:p>
        </p:txBody>
      </p:sp>
      <p:sp>
        <p:nvSpPr>
          <p:cNvPr id="21" name="Text 12"/>
          <p:cNvSpPr/>
          <p:nvPr/>
        </p:nvSpPr>
        <p:spPr>
          <a:xfrm>
            <a:off x="4799024" y="2309279"/>
            <a:ext cx="2746185" cy="597892"/>
          </a:xfrm>
          <a:prstGeom prst="rect">
            <a:avLst/>
          </a:prstGeom>
          <a:noFill/>
          <a:ln/>
        </p:spPr>
        <p:txBody>
          <a:bodyPr wrap="square" lIns="0" tIns="0" rIns="0" bIns="0" rtlCol="0" anchor="t">
            <a:spAutoFit/>
          </a:bodyPr>
          <a:lstStyle/>
          <a:p>
            <a:pPr>
              <a:lnSpc>
                <a:spcPct val="100000"/>
              </a:lnSpc>
            </a:pPr>
            <a:r>
              <a:rPr lang="en-US" sz="1800" b="1" dirty="0">
                <a:solidFill>
                  <a:srgbClr val="1D31E2"/>
                </a:solidFill>
                <a:latin typeface="MiSans" pitchFamily="34" charset="0"/>
                <a:ea typeface="MiSans" pitchFamily="34" charset="-122"/>
                <a:cs typeface="MiSans" pitchFamily="34" charset="-120"/>
              </a:rPr>
              <a:t>Personalized Learning Paths</a:t>
            </a:r>
            <a:endParaRPr lang="en-US" sz="1600" dirty="0"/>
          </a:p>
        </p:txBody>
      </p:sp>
      <p:sp>
        <p:nvSpPr>
          <p:cNvPr id="22" name="Text 13"/>
          <p:cNvSpPr/>
          <p:nvPr/>
        </p:nvSpPr>
        <p:spPr>
          <a:xfrm>
            <a:off x="4643437" y="2871487"/>
            <a:ext cx="3057361" cy="2560042"/>
          </a:xfrm>
          <a:prstGeom prst="rect">
            <a:avLst/>
          </a:prstGeom>
          <a:noFill/>
          <a:ln/>
        </p:spPr>
        <p:txBody>
          <a:bodyPr wrap="square" lIns="91440" tIns="45720" rIns="91440" bIns="45720" rtlCol="0" anchor="t">
            <a:spAutoFit/>
          </a:bodyPr>
          <a:lstStyle/>
          <a:p>
            <a:pPr>
              <a:lnSpc>
                <a:spcPct val="150000"/>
              </a:lnSpc>
            </a:pPr>
            <a:r>
              <a:rPr lang="en-US" sz="1400" dirty="0">
                <a:solidFill>
                  <a:srgbClr val="252525"/>
                </a:solidFill>
                <a:latin typeface="MiSans" pitchFamily="34" charset="0"/>
                <a:ea typeface="MiSans" pitchFamily="34" charset="-122"/>
                <a:cs typeface="MiSans" pitchFamily="34" charset="-120"/>
              </a:rPr>
              <a:t>AI adapts to individual learning needs, creating personalized study plans and adjusting them based on progress. This ensures that learners spend more time on areas where they need improvement, leading to better academic outcomes.</a:t>
            </a:r>
            <a:endParaRPr lang="en-US" sz="1600" dirty="0"/>
          </a:p>
        </p:txBody>
      </p:sp>
      <p:sp>
        <p:nvSpPr>
          <p:cNvPr id="23" name="Shape 14"/>
          <p:cNvSpPr/>
          <p:nvPr/>
        </p:nvSpPr>
        <p:spPr>
          <a:xfrm>
            <a:off x="9201982" y="1985133"/>
            <a:ext cx="1473726" cy="541020"/>
          </a:xfrm>
          <a:prstGeom prst="rect">
            <a:avLst/>
          </a:prstGeom>
          <a:solidFill>
            <a:srgbClr val="000000">
              <a:alpha val="0"/>
            </a:srgbClr>
          </a:solidFill>
          <a:ln/>
        </p:spPr>
      </p:sp>
      <p:sp>
        <p:nvSpPr>
          <p:cNvPr id="24" name="Text 15"/>
          <p:cNvSpPr/>
          <p:nvPr/>
        </p:nvSpPr>
        <p:spPr>
          <a:xfrm>
            <a:off x="9201982" y="1985133"/>
            <a:ext cx="1473726" cy="541020"/>
          </a:xfrm>
          <a:prstGeom prst="rect">
            <a:avLst/>
          </a:prstGeom>
          <a:noFill/>
          <a:ln/>
        </p:spPr>
        <p:txBody>
          <a:bodyPr wrap="square" lIns="0" tIns="0" rIns="0" bIns="0" rtlCol="0" anchor="t"/>
          <a:lstStyle/>
          <a:p>
            <a:pPr algn="ctr">
              <a:lnSpc>
                <a:spcPct val="110000"/>
              </a:lnSpc>
            </a:pPr>
            <a:r>
              <a:rPr lang="en-US" sz="3200" dirty="0">
                <a:solidFill>
                  <a:srgbClr val="1D31E2"/>
                </a:solidFill>
                <a:latin typeface="MiSans" pitchFamily="34" charset="0"/>
                <a:ea typeface="MiSans" pitchFamily="34" charset="-122"/>
                <a:cs typeface="MiSans" pitchFamily="34" charset="-120"/>
              </a:rPr>
              <a:t>03</a:t>
            </a:r>
            <a:endParaRPr lang="en-US" sz="1600" dirty="0"/>
          </a:p>
        </p:txBody>
      </p:sp>
      <p:sp>
        <p:nvSpPr>
          <p:cNvPr id="25" name="Text 16"/>
          <p:cNvSpPr/>
          <p:nvPr/>
        </p:nvSpPr>
        <p:spPr>
          <a:xfrm>
            <a:off x="8586799" y="2614079"/>
            <a:ext cx="2746185" cy="284559"/>
          </a:xfrm>
          <a:prstGeom prst="rect">
            <a:avLst/>
          </a:prstGeom>
          <a:noFill/>
          <a:ln/>
        </p:spPr>
        <p:txBody>
          <a:bodyPr wrap="square" lIns="0" tIns="0" rIns="0" bIns="0" rtlCol="0" anchor="t">
            <a:spAutoFit/>
          </a:bodyPr>
          <a:lstStyle/>
          <a:p>
            <a:pPr>
              <a:lnSpc>
                <a:spcPct val="100000"/>
              </a:lnSpc>
            </a:pPr>
            <a:r>
              <a:rPr lang="en-US" sz="1800" b="1" dirty="0">
                <a:solidFill>
                  <a:srgbClr val="1D31E2"/>
                </a:solidFill>
                <a:latin typeface="MiSans" pitchFamily="34" charset="0"/>
                <a:ea typeface="MiSans" pitchFamily="34" charset="-122"/>
                <a:cs typeface="MiSans" pitchFamily="34" charset="-120"/>
              </a:rPr>
              <a:t>Ethical Use of AI</a:t>
            </a:r>
            <a:endParaRPr lang="en-US" sz="1600" dirty="0"/>
          </a:p>
        </p:txBody>
      </p:sp>
      <p:sp>
        <p:nvSpPr>
          <p:cNvPr id="26" name="Text 17"/>
          <p:cNvSpPr/>
          <p:nvPr/>
        </p:nvSpPr>
        <p:spPr>
          <a:xfrm>
            <a:off x="8464232" y="3168032"/>
            <a:ext cx="3057361" cy="2239963"/>
          </a:xfrm>
          <a:prstGeom prst="rect">
            <a:avLst/>
          </a:prstGeom>
          <a:noFill/>
          <a:ln/>
        </p:spPr>
        <p:txBody>
          <a:bodyPr wrap="square" lIns="91440" tIns="45720" rIns="91440" bIns="45720" rtlCol="0" anchor="t">
            <a:spAutoFit/>
          </a:bodyPr>
          <a:lstStyle/>
          <a:p>
            <a:pPr>
              <a:lnSpc>
                <a:spcPct val="150000"/>
              </a:lnSpc>
            </a:pPr>
            <a:r>
              <a:rPr lang="en-US" sz="1400" dirty="0">
                <a:solidFill>
                  <a:srgbClr val="252525"/>
                </a:solidFill>
                <a:latin typeface="MiSans" pitchFamily="34" charset="0"/>
                <a:ea typeface="MiSans" pitchFamily="34" charset="-122"/>
                <a:cs typeface="MiSans" pitchFamily="34" charset="-120"/>
              </a:rPr>
              <a:t>While AI provides significant benefits, it is crucial to use it ethically. Learners must maintain critical thinking and integrity, ensuring that AI supports rather than replaces genuine learning and comprehension.</a:t>
            </a:r>
            <a:endParaRPr lang="en-US" sz="16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1D31E2"/>
        </a:solidFill>
        <a:effectLst/>
      </p:bgPr>
    </p:bg>
    <p:spTree>
      <p:nvGrpSpPr>
        <p:cNvPr id="1" name=""/>
        <p:cNvGrpSpPr/>
        <p:nvPr/>
      </p:nvGrpSpPr>
      <p:grpSpPr>
        <a:xfrm>
          <a:off x="0" y="0"/>
          <a:ext cx="0" cy="0"/>
          <a:chOff x="0" y="0"/>
          <a:chExt cx="0" cy="0"/>
        </a:xfrm>
      </p:grpSpPr>
      <p:pic>
        <p:nvPicPr>
          <p:cNvPr id="2" name="Image 0" descr="https://kimi-img.moonshot.cn/pub/slides/slides_tmpl/image/25-08-27-20:07:28-d2nfa018bjvh7rlj0eug.jpg"/>
          <p:cNvPicPr>
            <a:picLocks noChangeAspect="1"/>
          </p:cNvPicPr>
          <p:nvPr/>
        </p:nvPicPr>
        <p:blipFill>
          <a:blip r:embed="rId3"/>
          <a:stretch>
            <a:fillRect/>
          </a:stretch>
        </p:blipFill>
        <p:spPr>
          <a:xfrm>
            <a:off x="635" y="-635"/>
            <a:ext cx="12214225" cy="6881495"/>
          </a:xfrm>
          <a:prstGeom prst="rect">
            <a:avLst/>
          </a:prstGeom>
        </p:spPr>
      </p:pic>
      <p:sp>
        <p:nvSpPr>
          <p:cNvPr id="3" name="Text 0"/>
          <p:cNvSpPr/>
          <p:nvPr/>
        </p:nvSpPr>
        <p:spPr>
          <a:xfrm>
            <a:off x="934263" y="479263"/>
            <a:ext cx="3049055" cy="606887"/>
          </a:xfrm>
          <a:prstGeom prst="rect">
            <a:avLst/>
          </a:prstGeom>
          <a:noFill/>
          <a:ln/>
        </p:spPr>
        <p:txBody>
          <a:bodyPr wrap="square" lIns="91440" tIns="45720" rIns="91440" bIns="45720" rtlCol="0" anchor="ctr"/>
          <a:lstStyle/>
          <a:p>
            <a:pPr>
              <a:lnSpc>
                <a:spcPct val="90000"/>
              </a:lnSpc>
            </a:pPr>
            <a:r>
              <a:rPr lang="en-US" sz="4400" dirty="0">
                <a:solidFill>
                  <a:srgbClr val="000000"/>
                </a:solidFill>
                <a:latin typeface="MiSans" pitchFamily="34" charset="0"/>
                <a:ea typeface="MiSans" pitchFamily="34" charset="-122"/>
                <a:cs typeface="MiSans" pitchFamily="34" charset="-120"/>
              </a:rPr>
              <a:t> </a:t>
            </a:r>
            <a:endParaRPr lang="en-US" sz="1600" dirty="0"/>
          </a:p>
        </p:txBody>
      </p:sp>
      <p:sp>
        <p:nvSpPr>
          <p:cNvPr id="4" name="Text 1"/>
          <p:cNvSpPr/>
          <p:nvPr/>
        </p:nvSpPr>
        <p:spPr>
          <a:xfrm>
            <a:off x="542290" y="906145"/>
            <a:ext cx="9305290" cy="833120"/>
          </a:xfrm>
          <a:prstGeom prst="rect">
            <a:avLst/>
          </a:prstGeom>
          <a:noFill/>
          <a:ln/>
        </p:spPr>
        <p:txBody>
          <a:bodyPr wrap="square" lIns="91440" tIns="45720" rIns="91440" bIns="45720" rtlCol="0" anchor="t"/>
          <a:lstStyle/>
          <a:p>
            <a:pPr>
              <a:lnSpc>
                <a:spcPct val="100000"/>
              </a:lnSpc>
            </a:pPr>
            <a:r>
              <a:rPr lang="en-US" sz="3600" b="1" dirty="0">
                <a:solidFill>
                  <a:srgbClr val="252525"/>
                </a:solidFill>
                <a:latin typeface="MiSans" pitchFamily="34" charset="0"/>
                <a:ea typeface="MiSans" pitchFamily="34" charset="-122"/>
                <a:cs typeface="MiSans" pitchFamily="34" charset="-120"/>
              </a:rPr>
              <a:t>Tasks AI Handles Best</a:t>
            </a:r>
            <a:endParaRPr lang="en-US" sz="1600" dirty="0"/>
          </a:p>
        </p:txBody>
      </p:sp>
      <p:sp>
        <p:nvSpPr>
          <p:cNvPr id="5" name="Shape 2"/>
          <p:cNvSpPr/>
          <p:nvPr/>
        </p:nvSpPr>
        <p:spPr>
          <a:xfrm>
            <a:off x="691515" y="6080125"/>
            <a:ext cx="0" cy="125730"/>
          </a:xfrm>
          <a:prstGeom prst="line">
            <a:avLst/>
          </a:prstGeom>
          <a:noFill/>
          <a:ln w="12700">
            <a:solidFill>
              <a:srgbClr val="FFFFFF"/>
            </a:solidFill>
            <a:prstDash val="solid"/>
            <a:headEnd type="none"/>
            <a:tailEnd type="none"/>
          </a:ln>
        </p:spPr>
      </p:sp>
      <p:sp>
        <p:nvSpPr>
          <p:cNvPr id="6" name="Shape 3"/>
          <p:cNvSpPr/>
          <p:nvPr/>
        </p:nvSpPr>
        <p:spPr>
          <a:xfrm>
            <a:off x="779780" y="6080125"/>
            <a:ext cx="0" cy="125730"/>
          </a:xfrm>
          <a:prstGeom prst="line">
            <a:avLst/>
          </a:prstGeom>
          <a:noFill/>
          <a:ln w="12700">
            <a:solidFill>
              <a:srgbClr val="FFFFFF"/>
            </a:solidFill>
            <a:prstDash val="solid"/>
            <a:headEnd type="none"/>
            <a:tailEnd type="none"/>
          </a:ln>
        </p:spPr>
      </p:sp>
      <p:sp>
        <p:nvSpPr>
          <p:cNvPr id="7" name="Shape 4"/>
          <p:cNvSpPr/>
          <p:nvPr/>
        </p:nvSpPr>
        <p:spPr>
          <a:xfrm>
            <a:off x="867410" y="6033135"/>
            <a:ext cx="0" cy="220345"/>
          </a:xfrm>
          <a:prstGeom prst="line">
            <a:avLst/>
          </a:prstGeom>
          <a:noFill/>
          <a:ln w="12700">
            <a:solidFill>
              <a:srgbClr val="FFFFFF"/>
            </a:solidFill>
            <a:prstDash val="solid"/>
            <a:headEnd type="none"/>
            <a:tailEnd type="none"/>
          </a:ln>
        </p:spPr>
      </p:sp>
      <p:sp>
        <p:nvSpPr>
          <p:cNvPr id="8" name="Shape 5"/>
          <p:cNvSpPr/>
          <p:nvPr/>
        </p:nvSpPr>
        <p:spPr>
          <a:xfrm>
            <a:off x="955675" y="6080125"/>
            <a:ext cx="0" cy="125730"/>
          </a:xfrm>
          <a:prstGeom prst="line">
            <a:avLst/>
          </a:prstGeom>
          <a:noFill/>
          <a:ln w="12700">
            <a:solidFill>
              <a:srgbClr val="FFFFFF"/>
            </a:solidFill>
            <a:prstDash val="solid"/>
            <a:headEnd type="none"/>
            <a:tailEnd type="none"/>
          </a:ln>
        </p:spPr>
      </p:sp>
      <p:sp>
        <p:nvSpPr>
          <p:cNvPr id="9" name="Shape 6"/>
          <p:cNvSpPr/>
          <p:nvPr/>
        </p:nvSpPr>
        <p:spPr>
          <a:xfrm>
            <a:off x="1043940" y="6080125"/>
            <a:ext cx="0" cy="125730"/>
          </a:xfrm>
          <a:prstGeom prst="line">
            <a:avLst/>
          </a:prstGeom>
          <a:noFill/>
          <a:ln w="12700">
            <a:solidFill>
              <a:srgbClr val="FFFFFF"/>
            </a:solidFill>
            <a:prstDash val="solid"/>
            <a:headEnd type="none"/>
            <a:tailEnd type="none"/>
          </a:ln>
        </p:spPr>
      </p:sp>
      <p:pic>
        <p:nvPicPr>
          <p:cNvPr id="10" name="Image 1" descr="https://kimi-img.moonshot.cn/pub/slides/slides_tmpl/image/25-08-27-20:07:29-d2nfa098bjvh7rlj0fd0.png"/>
          <p:cNvPicPr>
            <a:picLocks noChangeAspect="1"/>
          </p:cNvPicPr>
          <p:nvPr/>
        </p:nvPicPr>
        <p:blipFill>
          <a:blip r:embed="rId4"/>
          <a:stretch>
            <a:fillRect/>
          </a:stretch>
        </p:blipFill>
        <p:spPr>
          <a:xfrm flipV="1">
            <a:off x="821055" y="2477135"/>
            <a:ext cx="3592830" cy="76200"/>
          </a:xfrm>
          <a:prstGeom prst="rect">
            <a:avLst/>
          </a:prstGeom>
        </p:spPr>
      </p:pic>
      <p:pic>
        <p:nvPicPr>
          <p:cNvPr id="11" name="Image 2" descr="https://kimi-img.moonshot.cn/pub/slides/slides_tmpl/image/25-08-27-20:07:29-d2nfa098bjvh7rlj0fd0.png"/>
          <p:cNvPicPr>
            <a:picLocks noChangeAspect="1"/>
          </p:cNvPicPr>
          <p:nvPr/>
        </p:nvPicPr>
        <p:blipFill>
          <a:blip r:embed="rId4"/>
          <a:stretch>
            <a:fillRect/>
          </a:stretch>
        </p:blipFill>
        <p:spPr>
          <a:xfrm flipV="1">
            <a:off x="732790" y="4589145"/>
            <a:ext cx="3592830" cy="76200"/>
          </a:xfrm>
          <a:prstGeom prst="rect">
            <a:avLst/>
          </a:prstGeom>
        </p:spPr>
      </p:pic>
      <p:pic>
        <p:nvPicPr>
          <p:cNvPr id="12" name="Image 3" descr="https://kimi-img.moonshot.cn/pub/slides/slides_tmpl/image/25-08-27-20:07:28-d2nfa018bjvh7rlj0eu0.png"/>
          <p:cNvPicPr>
            <a:picLocks noChangeAspect="1"/>
          </p:cNvPicPr>
          <p:nvPr/>
        </p:nvPicPr>
        <p:blipFill>
          <a:blip r:embed="rId5"/>
          <a:stretch>
            <a:fillRect/>
          </a:stretch>
        </p:blipFill>
        <p:spPr>
          <a:xfrm>
            <a:off x="10428605" y="0"/>
            <a:ext cx="1764030" cy="1905635"/>
          </a:xfrm>
          <a:prstGeom prst="rect">
            <a:avLst/>
          </a:prstGeom>
        </p:spPr>
      </p:pic>
      <p:pic>
        <p:nvPicPr>
          <p:cNvPr id="13" name="Image 4" descr="https://kimi-img.moonshot.cn/pub/slides/slides_tmpl/image/25-08-27-20:07:30-d2nfa0h8bjvh7rlj0fn0.png"/>
          <p:cNvPicPr>
            <a:picLocks noChangeAspect="1"/>
          </p:cNvPicPr>
          <p:nvPr/>
        </p:nvPicPr>
        <p:blipFill>
          <a:blip r:embed="rId6"/>
          <a:stretch>
            <a:fillRect/>
          </a:stretch>
        </p:blipFill>
        <p:spPr>
          <a:xfrm flipH="1">
            <a:off x="8223885" y="1373505"/>
            <a:ext cx="3322320" cy="4222750"/>
          </a:xfrm>
          <a:prstGeom prst="rect">
            <a:avLst/>
          </a:prstGeom>
        </p:spPr>
      </p:pic>
      <p:pic>
        <p:nvPicPr>
          <p:cNvPr id="14" name="Image 5" descr="https://kimi-img.moonshot.cn/pub/slides/slides_tmpl/image/25-08-27-20:07:30-d2nfa0h8bjvh7rlj0fng.png"/>
          <p:cNvPicPr>
            <a:picLocks noChangeAspect="1"/>
          </p:cNvPicPr>
          <p:nvPr/>
        </p:nvPicPr>
        <p:blipFill>
          <a:blip r:embed="rId7"/>
          <a:stretch>
            <a:fillRect/>
          </a:stretch>
        </p:blipFill>
        <p:spPr>
          <a:xfrm flipV="1">
            <a:off x="0" y="5758815"/>
            <a:ext cx="2346325" cy="995680"/>
          </a:xfrm>
          <a:prstGeom prst="rect">
            <a:avLst/>
          </a:prstGeom>
        </p:spPr>
      </p:pic>
      <p:sp>
        <p:nvSpPr>
          <p:cNvPr id="15" name="Text 7"/>
          <p:cNvSpPr/>
          <p:nvPr/>
        </p:nvSpPr>
        <p:spPr>
          <a:xfrm>
            <a:off x="909320" y="2169795"/>
            <a:ext cx="8086725" cy="306784"/>
          </a:xfrm>
          <a:prstGeom prst="rect">
            <a:avLst/>
          </a:prstGeom>
          <a:noFill/>
          <a:ln/>
        </p:spPr>
        <p:txBody>
          <a:bodyPr wrap="square" lIns="0" tIns="0" rIns="0" bIns="0" rtlCol="0" anchor="t">
            <a:spAutoFit/>
          </a:bodyPr>
          <a:lstStyle/>
          <a:p>
            <a:pPr>
              <a:lnSpc>
                <a:spcPct val="100000"/>
              </a:lnSpc>
            </a:pPr>
            <a:r>
              <a:rPr lang="en-US" sz="2000" b="1" dirty="0">
                <a:solidFill>
                  <a:srgbClr val="1D31E2"/>
                </a:solidFill>
                <a:latin typeface="MiSans" pitchFamily="34" charset="0"/>
                <a:ea typeface="MiSans" pitchFamily="34" charset="-122"/>
                <a:cs typeface="MiSans" pitchFamily="34" charset="-120"/>
              </a:rPr>
              <a:t>Automated Repetitive Tasks</a:t>
            </a:r>
            <a:endParaRPr lang="en-US" sz="1600" dirty="0"/>
          </a:p>
        </p:txBody>
      </p:sp>
      <p:sp>
        <p:nvSpPr>
          <p:cNvPr id="16" name="Text 8"/>
          <p:cNvSpPr/>
          <p:nvPr/>
        </p:nvSpPr>
        <p:spPr>
          <a:xfrm>
            <a:off x="826770" y="2639060"/>
            <a:ext cx="7294245" cy="960041"/>
          </a:xfrm>
          <a:prstGeom prst="rect">
            <a:avLst/>
          </a:prstGeom>
          <a:noFill/>
          <a:ln/>
        </p:spPr>
        <p:txBody>
          <a:bodyPr wrap="square" lIns="91440" tIns="45720" rIns="91440" bIns="45720" rtlCol="0" anchor="t">
            <a:spAutoFit/>
          </a:bodyPr>
          <a:lstStyle/>
          <a:p>
            <a:pPr>
              <a:lnSpc>
                <a:spcPct val="150000"/>
              </a:lnSpc>
            </a:pPr>
            <a:r>
              <a:rPr lang="en-US" sz="1400" dirty="0">
                <a:solidFill>
                  <a:srgbClr val="252525"/>
                </a:solidFill>
                <a:latin typeface="MiSans" pitchFamily="34" charset="0"/>
                <a:ea typeface="MiSans" pitchFamily="34" charset="-122"/>
                <a:cs typeface="MiSans" pitchFamily="34" charset="-120"/>
              </a:rPr>
              <a:t>AI excels at automating repetitive study tasks such as summarizing notes, generating flashcards, and scheduling study sessions. This reduces the time spent on these tasks, allowing learners to focus on deeper understanding.</a:t>
            </a:r>
            <a:endParaRPr lang="en-US" sz="1600" dirty="0"/>
          </a:p>
        </p:txBody>
      </p:sp>
      <p:sp>
        <p:nvSpPr>
          <p:cNvPr id="17" name="Text 9"/>
          <p:cNvSpPr/>
          <p:nvPr/>
        </p:nvSpPr>
        <p:spPr>
          <a:xfrm>
            <a:off x="949960" y="4226560"/>
            <a:ext cx="6609715" cy="306784"/>
          </a:xfrm>
          <a:prstGeom prst="rect">
            <a:avLst/>
          </a:prstGeom>
          <a:noFill/>
          <a:ln/>
        </p:spPr>
        <p:txBody>
          <a:bodyPr wrap="square" lIns="0" tIns="0" rIns="0" bIns="0" rtlCol="0" anchor="t">
            <a:spAutoFit/>
          </a:bodyPr>
          <a:lstStyle/>
          <a:p>
            <a:pPr>
              <a:lnSpc>
                <a:spcPct val="100000"/>
              </a:lnSpc>
            </a:pPr>
            <a:r>
              <a:rPr lang="en-US" sz="2000" b="1" dirty="0">
                <a:solidFill>
                  <a:srgbClr val="1D31E2"/>
                </a:solidFill>
                <a:latin typeface="MiSans" pitchFamily="34" charset="0"/>
                <a:ea typeface="MiSans" pitchFamily="34" charset="-122"/>
                <a:cs typeface="MiSans" pitchFamily="34" charset="-120"/>
              </a:rPr>
              <a:t>Human-Centric Learning</a:t>
            </a:r>
            <a:endParaRPr lang="en-US" sz="1600" dirty="0"/>
          </a:p>
        </p:txBody>
      </p:sp>
      <p:sp>
        <p:nvSpPr>
          <p:cNvPr id="18" name="Text 10"/>
          <p:cNvSpPr/>
          <p:nvPr/>
        </p:nvSpPr>
        <p:spPr>
          <a:xfrm>
            <a:off x="844550" y="4721860"/>
            <a:ext cx="7276465" cy="1036955"/>
          </a:xfrm>
          <a:prstGeom prst="rect">
            <a:avLst/>
          </a:prstGeom>
          <a:noFill/>
          <a:ln/>
        </p:spPr>
        <p:txBody>
          <a:bodyPr wrap="square" lIns="91440" tIns="45720" rIns="91440" bIns="45720" rtlCol="0" anchor="t"/>
          <a:lstStyle/>
          <a:p>
            <a:pPr>
              <a:lnSpc>
                <a:spcPct val="150000"/>
              </a:lnSpc>
            </a:pPr>
            <a:r>
              <a:rPr lang="en-US" sz="1400" dirty="0">
                <a:solidFill>
                  <a:srgbClr val="252525"/>
                </a:solidFill>
                <a:latin typeface="MiSans" pitchFamily="34" charset="0"/>
                <a:ea typeface="MiSans" pitchFamily="34" charset="-122"/>
                <a:cs typeface="MiSans" pitchFamily="34" charset="-120"/>
              </a:rPr>
              <a:t>Critical thinking, cross-subject synthesis, motivation, and integrity remain essential human responsibilities. AI should complement these skills, not replace them, ensuring a balanced approach to learning.</a:t>
            </a:r>
            <a:endParaRPr lang="en-US" sz="1600"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1D31E2"/>
        </a:solidFill>
        <a:effectLst/>
      </p:bgPr>
    </p:bg>
    <p:spTree>
      <p:nvGrpSpPr>
        <p:cNvPr id="1" name=""/>
        <p:cNvGrpSpPr/>
        <p:nvPr/>
      </p:nvGrpSpPr>
      <p:grpSpPr>
        <a:xfrm>
          <a:off x="0" y="0"/>
          <a:ext cx="0" cy="0"/>
          <a:chOff x="0" y="0"/>
          <a:chExt cx="0" cy="0"/>
        </a:xfrm>
      </p:grpSpPr>
      <p:pic>
        <p:nvPicPr>
          <p:cNvPr id="2" name="Image 0" descr="https://kimi-img.moonshot.cn/pub/slides/slides_tmpl/image/25-08-27-20:07:28-d2nfa018bjvh7rlj0eug.jpg"/>
          <p:cNvPicPr>
            <a:picLocks noChangeAspect="1"/>
          </p:cNvPicPr>
          <p:nvPr/>
        </p:nvPicPr>
        <p:blipFill>
          <a:blip r:embed="rId3"/>
          <a:stretch>
            <a:fillRect/>
          </a:stretch>
        </p:blipFill>
        <p:spPr>
          <a:xfrm>
            <a:off x="0" y="0"/>
            <a:ext cx="12192635" cy="6858000"/>
          </a:xfrm>
          <a:prstGeom prst="rect">
            <a:avLst/>
          </a:prstGeom>
        </p:spPr>
      </p:pic>
      <p:sp>
        <p:nvSpPr>
          <p:cNvPr id="3" name="Text 0"/>
          <p:cNvSpPr/>
          <p:nvPr/>
        </p:nvSpPr>
        <p:spPr>
          <a:xfrm>
            <a:off x="423545" y="3815080"/>
            <a:ext cx="5547360" cy="499467"/>
          </a:xfrm>
          <a:prstGeom prst="rect">
            <a:avLst/>
          </a:prstGeom>
          <a:noFill/>
          <a:ln/>
        </p:spPr>
        <p:txBody>
          <a:bodyPr wrap="square" lIns="0" tIns="0" rIns="0" bIns="0" rtlCol="0" anchor="t">
            <a:spAutoFit/>
          </a:bodyPr>
          <a:lstStyle/>
          <a:p>
            <a:pPr algn="ctr">
              <a:lnSpc>
                <a:spcPct val="100000"/>
              </a:lnSpc>
            </a:pPr>
            <a:r>
              <a:rPr lang="en-US" sz="3200" dirty="0">
                <a:solidFill>
                  <a:srgbClr val="1D31E2"/>
                </a:solidFill>
                <a:latin typeface="MiSans" pitchFamily="34" charset="0"/>
                <a:ea typeface="MiSans" pitchFamily="34" charset="-122"/>
                <a:cs typeface="MiSans" pitchFamily="34" charset="-120"/>
              </a:rPr>
              <a:t>Plan &amp; Schedule</a:t>
            </a:r>
            <a:endParaRPr lang="en-US" sz="1600" dirty="0"/>
          </a:p>
        </p:txBody>
      </p:sp>
      <p:pic>
        <p:nvPicPr>
          <p:cNvPr id="4" name="Image 1" descr="https://kimi-img.moonshot.cn/pub/slides/slides_tmpl/image/25-08-27-20:07:28-d2nfa018bjvh7rlj0f60.png"/>
          <p:cNvPicPr>
            <a:picLocks noChangeAspect="1"/>
          </p:cNvPicPr>
          <p:nvPr/>
        </p:nvPicPr>
        <p:blipFill>
          <a:blip r:embed="rId4">
            <a:alphaModFix amt="23000"/>
          </a:blip>
          <a:stretch>
            <a:fillRect/>
          </a:stretch>
        </p:blipFill>
        <p:spPr>
          <a:xfrm rot="5400000" flipH="1">
            <a:off x="8475980" y="2972435"/>
            <a:ext cx="1301115" cy="976630"/>
          </a:xfrm>
          <a:prstGeom prst="rect">
            <a:avLst/>
          </a:prstGeom>
        </p:spPr>
      </p:pic>
      <p:sp>
        <p:nvSpPr>
          <p:cNvPr id="5" name="Shape 1"/>
          <p:cNvSpPr/>
          <p:nvPr/>
        </p:nvSpPr>
        <p:spPr>
          <a:xfrm>
            <a:off x="1874550" y="1562096"/>
            <a:ext cx="2284095" cy="2335530"/>
          </a:xfrm>
          <a:prstGeom prst="rect">
            <a:avLst/>
          </a:prstGeom>
          <a:solidFill>
            <a:srgbClr val="000000">
              <a:alpha val="0"/>
            </a:srgbClr>
          </a:solidFill>
          <a:ln/>
        </p:spPr>
      </p:sp>
      <p:sp>
        <p:nvSpPr>
          <p:cNvPr id="6" name="Text 2"/>
          <p:cNvSpPr/>
          <p:nvPr/>
        </p:nvSpPr>
        <p:spPr>
          <a:xfrm>
            <a:off x="1874550" y="1562096"/>
            <a:ext cx="2284095" cy="2335530"/>
          </a:xfrm>
          <a:prstGeom prst="rect">
            <a:avLst/>
          </a:prstGeom>
          <a:noFill/>
          <a:ln/>
        </p:spPr>
        <p:txBody>
          <a:bodyPr wrap="square" lIns="0" tIns="0" rIns="0" bIns="0" rtlCol="0" anchor="t"/>
          <a:lstStyle/>
          <a:p>
            <a:pPr algn="ctr">
              <a:lnSpc>
                <a:spcPct val="110000"/>
              </a:lnSpc>
            </a:pPr>
            <a:r>
              <a:rPr lang="en-US" sz="13800" dirty="0">
                <a:solidFill>
                  <a:srgbClr val="1D31E2"/>
                </a:solidFill>
                <a:latin typeface="MiSans" pitchFamily="34" charset="0"/>
                <a:ea typeface="MiSans" pitchFamily="34" charset="-122"/>
                <a:cs typeface="MiSans" pitchFamily="34" charset="-120"/>
              </a:rPr>
              <a:t>02</a:t>
            </a:r>
            <a:endParaRPr lang="en-US" sz="1600" dirty="0"/>
          </a:p>
        </p:txBody>
      </p:sp>
      <p:pic>
        <p:nvPicPr>
          <p:cNvPr id="7" name="Image 2" descr="https://kimi-img.moonshot.cn/pub/slides/slides_tmpl/image/25-08-27-20:07:28-d2nfa018bjvh7rlj0f70.png"/>
          <p:cNvPicPr>
            <a:picLocks noChangeAspect="1"/>
          </p:cNvPicPr>
          <p:nvPr/>
        </p:nvPicPr>
        <p:blipFill>
          <a:blip r:embed="rId5"/>
          <a:stretch>
            <a:fillRect/>
          </a:stretch>
        </p:blipFill>
        <p:spPr>
          <a:xfrm>
            <a:off x="6001385" y="1950085"/>
            <a:ext cx="4074795" cy="3778250"/>
          </a:xfrm>
          <a:prstGeom prst="rect">
            <a:avLst/>
          </a:prstGeom>
        </p:spPr>
      </p:pic>
      <p:pic>
        <p:nvPicPr>
          <p:cNvPr id="8" name="Image 3" descr="https://kimi-img.moonshot.cn/pub/slides/slides_tmpl/image/25-08-27-20:07:28-d2nfa018bjvh7rlj0eu0.png"/>
          <p:cNvPicPr>
            <a:picLocks noChangeAspect="1"/>
          </p:cNvPicPr>
          <p:nvPr/>
        </p:nvPicPr>
        <p:blipFill>
          <a:blip r:embed="rId6"/>
          <a:stretch>
            <a:fillRect/>
          </a:stretch>
        </p:blipFill>
        <p:spPr>
          <a:xfrm>
            <a:off x="10076180" y="0"/>
            <a:ext cx="2116455" cy="2286000"/>
          </a:xfrm>
          <a:prstGeom prst="rect">
            <a:avLst/>
          </a:prstGeom>
        </p:spPr>
      </p:pic>
      <p:pic>
        <p:nvPicPr>
          <p:cNvPr id="9" name="Image 4" descr="https://kimi-img.moonshot.cn/pub/slides/slides_tmpl/image/25-08-27-20:07:28-d2nfa018bjvh7rlj0et0.png"/>
          <p:cNvPicPr>
            <a:picLocks noChangeAspect="1"/>
          </p:cNvPicPr>
          <p:nvPr/>
        </p:nvPicPr>
        <p:blipFill>
          <a:blip r:embed="rId7"/>
          <a:stretch>
            <a:fillRect/>
          </a:stretch>
        </p:blipFill>
        <p:spPr>
          <a:xfrm>
            <a:off x="0" y="5530850"/>
            <a:ext cx="1684020" cy="1327150"/>
          </a:xfrm>
          <a:prstGeom prst="rect">
            <a:avLst/>
          </a:prstGeom>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1D31E2"/>
        </a:solidFill>
        <a:effectLst/>
      </p:bgPr>
    </p:bg>
    <p:spTree>
      <p:nvGrpSpPr>
        <p:cNvPr id="1" name=""/>
        <p:cNvGrpSpPr/>
        <p:nvPr/>
      </p:nvGrpSpPr>
      <p:grpSpPr>
        <a:xfrm>
          <a:off x="0" y="0"/>
          <a:ext cx="0" cy="0"/>
          <a:chOff x="0" y="0"/>
          <a:chExt cx="0" cy="0"/>
        </a:xfrm>
      </p:grpSpPr>
      <p:pic>
        <p:nvPicPr>
          <p:cNvPr id="2" name="Image 0" descr="https://kimi-img.moonshot.cn/pub/slides/slides_tmpl/image/25-08-27-20:07:29-d2nfa098bjvh7rlj0ff0.jpg"/>
          <p:cNvPicPr>
            <a:picLocks noChangeAspect="1"/>
          </p:cNvPicPr>
          <p:nvPr/>
        </p:nvPicPr>
        <p:blipFill>
          <a:blip r:embed="rId3"/>
          <a:stretch>
            <a:fillRect/>
          </a:stretch>
        </p:blipFill>
        <p:spPr>
          <a:xfrm>
            <a:off x="0" y="1544320"/>
            <a:ext cx="12214225" cy="4921885"/>
          </a:xfrm>
          <a:prstGeom prst="rect">
            <a:avLst/>
          </a:prstGeom>
        </p:spPr>
      </p:pic>
      <p:pic>
        <p:nvPicPr>
          <p:cNvPr id="3" name="Image 1" descr="https://kimi-img.moonshot.cn/pub/slides/slides_tmpl/image/25-08-27-20:07:31-d2nfa0p8bjvh7rlj0g60.png"/>
          <p:cNvPicPr>
            <a:picLocks noChangeAspect="1"/>
          </p:cNvPicPr>
          <p:nvPr/>
        </p:nvPicPr>
        <p:blipFill>
          <a:blip r:embed="rId4"/>
          <a:srcRect l="22" r="22"/>
          <a:stretch/>
        </p:blipFill>
        <p:spPr>
          <a:xfrm>
            <a:off x="830284" y="1597989"/>
            <a:ext cx="10819501" cy="4691524"/>
          </a:xfrm>
          <a:prstGeom prst="rect">
            <a:avLst/>
          </a:prstGeom>
        </p:spPr>
      </p:pic>
      <p:sp>
        <p:nvSpPr>
          <p:cNvPr id="4" name="Shape 0"/>
          <p:cNvSpPr/>
          <p:nvPr/>
        </p:nvSpPr>
        <p:spPr>
          <a:xfrm>
            <a:off x="10924640" y="816748"/>
            <a:ext cx="77797" cy="72000"/>
          </a:xfrm>
          <a:prstGeom prst="ellipse">
            <a:avLst/>
          </a:prstGeom>
          <a:solidFill>
            <a:srgbClr val="FFFFFF"/>
          </a:solidFill>
          <a:ln/>
        </p:spPr>
      </p:sp>
      <p:sp>
        <p:nvSpPr>
          <p:cNvPr id="5" name="Text 1"/>
          <p:cNvSpPr/>
          <p:nvPr/>
        </p:nvSpPr>
        <p:spPr>
          <a:xfrm>
            <a:off x="10924640" y="816748"/>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2"/>
          <p:cNvSpPr/>
          <p:nvPr/>
        </p:nvSpPr>
        <p:spPr>
          <a:xfrm>
            <a:off x="11052814" y="816748"/>
            <a:ext cx="77797" cy="72000"/>
          </a:xfrm>
          <a:prstGeom prst="ellipse">
            <a:avLst/>
          </a:prstGeom>
          <a:solidFill>
            <a:srgbClr val="FFFFFF">
              <a:alpha val="56471"/>
            </a:srgbClr>
          </a:solidFill>
          <a:ln/>
        </p:spPr>
      </p:sp>
      <p:sp>
        <p:nvSpPr>
          <p:cNvPr id="7" name="Text 3"/>
          <p:cNvSpPr/>
          <p:nvPr/>
        </p:nvSpPr>
        <p:spPr>
          <a:xfrm>
            <a:off x="11052814" y="816748"/>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4"/>
          <p:cNvSpPr/>
          <p:nvPr/>
        </p:nvSpPr>
        <p:spPr>
          <a:xfrm>
            <a:off x="11183828" y="816748"/>
            <a:ext cx="77797" cy="72000"/>
          </a:xfrm>
          <a:prstGeom prst="ellipse">
            <a:avLst/>
          </a:prstGeom>
          <a:solidFill>
            <a:srgbClr val="FFFFFF"/>
          </a:solidFill>
          <a:ln/>
        </p:spPr>
      </p:sp>
      <p:sp>
        <p:nvSpPr>
          <p:cNvPr id="9" name="Text 5"/>
          <p:cNvSpPr/>
          <p:nvPr/>
        </p:nvSpPr>
        <p:spPr>
          <a:xfrm>
            <a:off x="11183828" y="816748"/>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6"/>
          <p:cNvSpPr/>
          <p:nvPr/>
        </p:nvSpPr>
        <p:spPr>
          <a:xfrm>
            <a:off x="11314843" y="816748"/>
            <a:ext cx="77797" cy="72000"/>
          </a:xfrm>
          <a:prstGeom prst="ellipse">
            <a:avLst/>
          </a:prstGeom>
          <a:solidFill>
            <a:srgbClr val="FFFFFF">
              <a:alpha val="56471"/>
            </a:srgbClr>
          </a:solidFill>
          <a:ln/>
        </p:spPr>
      </p:sp>
      <p:sp>
        <p:nvSpPr>
          <p:cNvPr id="11" name="Text 7"/>
          <p:cNvSpPr/>
          <p:nvPr/>
        </p:nvSpPr>
        <p:spPr>
          <a:xfrm>
            <a:off x="11314843" y="816748"/>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Text 8"/>
          <p:cNvSpPr/>
          <p:nvPr/>
        </p:nvSpPr>
        <p:spPr>
          <a:xfrm>
            <a:off x="542215" y="598026"/>
            <a:ext cx="8152877" cy="833184"/>
          </a:xfrm>
          <a:prstGeom prst="rect">
            <a:avLst/>
          </a:prstGeom>
          <a:noFill/>
          <a:ln/>
        </p:spPr>
        <p:txBody>
          <a:bodyPr wrap="square" lIns="91440" tIns="45720" rIns="91440" bIns="45720" rtlCol="0" anchor="t"/>
          <a:lstStyle/>
          <a:p>
            <a:pPr>
              <a:lnSpc>
                <a:spcPct val="100000"/>
              </a:lnSpc>
            </a:pPr>
            <a:r>
              <a:rPr lang="en-US" sz="3600" b="1" dirty="0">
                <a:solidFill>
                  <a:srgbClr val="FFFFFF"/>
                </a:solidFill>
                <a:latin typeface="MiSans" pitchFamily="34" charset="0"/>
                <a:ea typeface="MiSans" pitchFamily="34" charset="-122"/>
                <a:cs typeface="MiSans" pitchFamily="34" charset="-120"/>
              </a:rPr>
              <a:t>Smart Study Calendar Builder</a:t>
            </a:r>
            <a:endParaRPr lang="en-US" sz="1600" dirty="0"/>
          </a:p>
        </p:txBody>
      </p:sp>
      <p:sp>
        <p:nvSpPr>
          <p:cNvPr id="13" name="Shape 9"/>
          <p:cNvSpPr/>
          <p:nvPr/>
        </p:nvSpPr>
        <p:spPr>
          <a:xfrm>
            <a:off x="691515" y="6054725"/>
            <a:ext cx="0" cy="125730"/>
          </a:xfrm>
          <a:prstGeom prst="line">
            <a:avLst/>
          </a:prstGeom>
          <a:noFill/>
          <a:ln w="12700">
            <a:solidFill>
              <a:srgbClr val="FFFFFF"/>
            </a:solidFill>
            <a:prstDash val="solid"/>
            <a:headEnd type="none"/>
            <a:tailEnd type="none"/>
          </a:ln>
        </p:spPr>
      </p:sp>
      <p:sp>
        <p:nvSpPr>
          <p:cNvPr id="14" name="Shape 10"/>
          <p:cNvSpPr/>
          <p:nvPr/>
        </p:nvSpPr>
        <p:spPr>
          <a:xfrm>
            <a:off x="779780" y="6054725"/>
            <a:ext cx="0" cy="125730"/>
          </a:xfrm>
          <a:prstGeom prst="line">
            <a:avLst/>
          </a:prstGeom>
          <a:noFill/>
          <a:ln w="12700">
            <a:solidFill>
              <a:srgbClr val="FFFFFF"/>
            </a:solidFill>
            <a:prstDash val="solid"/>
            <a:headEnd type="none"/>
            <a:tailEnd type="none"/>
          </a:ln>
        </p:spPr>
      </p:sp>
      <p:sp>
        <p:nvSpPr>
          <p:cNvPr id="15" name="Shape 11"/>
          <p:cNvSpPr/>
          <p:nvPr/>
        </p:nvSpPr>
        <p:spPr>
          <a:xfrm>
            <a:off x="867410" y="6007735"/>
            <a:ext cx="0" cy="220345"/>
          </a:xfrm>
          <a:prstGeom prst="line">
            <a:avLst/>
          </a:prstGeom>
          <a:noFill/>
          <a:ln w="12700">
            <a:solidFill>
              <a:srgbClr val="FFFFFF"/>
            </a:solidFill>
            <a:prstDash val="solid"/>
            <a:headEnd type="none"/>
            <a:tailEnd type="none"/>
          </a:ln>
        </p:spPr>
      </p:sp>
      <p:sp>
        <p:nvSpPr>
          <p:cNvPr id="16" name="Shape 12"/>
          <p:cNvSpPr/>
          <p:nvPr/>
        </p:nvSpPr>
        <p:spPr>
          <a:xfrm>
            <a:off x="955675" y="6054725"/>
            <a:ext cx="0" cy="125730"/>
          </a:xfrm>
          <a:prstGeom prst="line">
            <a:avLst/>
          </a:prstGeom>
          <a:noFill/>
          <a:ln w="12700">
            <a:solidFill>
              <a:srgbClr val="FFFFFF"/>
            </a:solidFill>
            <a:prstDash val="solid"/>
            <a:headEnd type="none"/>
            <a:tailEnd type="none"/>
          </a:ln>
        </p:spPr>
      </p:sp>
      <p:sp>
        <p:nvSpPr>
          <p:cNvPr id="17" name="Shape 13"/>
          <p:cNvSpPr/>
          <p:nvPr/>
        </p:nvSpPr>
        <p:spPr>
          <a:xfrm>
            <a:off x="1043940" y="6054725"/>
            <a:ext cx="0" cy="125730"/>
          </a:xfrm>
          <a:prstGeom prst="line">
            <a:avLst/>
          </a:prstGeom>
          <a:noFill/>
          <a:ln w="12700">
            <a:solidFill>
              <a:srgbClr val="FFFFFF"/>
            </a:solidFill>
            <a:prstDash val="solid"/>
            <a:headEnd type="none"/>
            <a:tailEnd type="none"/>
          </a:ln>
        </p:spPr>
      </p:sp>
      <p:pic>
        <p:nvPicPr>
          <p:cNvPr id="18" name="Image 2" descr="https://kimi-img.moonshot.cn/pub/slides/slides_tmpl/image/25-08-27-20:07:30-d2nfa0h8bjvh7rlj0g30.png"/>
          <p:cNvPicPr>
            <a:picLocks noChangeAspect="1"/>
          </p:cNvPicPr>
          <p:nvPr/>
        </p:nvPicPr>
        <p:blipFill>
          <a:blip r:embed="rId5"/>
          <a:srcRect l="11" r="11"/>
          <a:stretch/>
        </p:blipFill>
        <p:spPr>
          <a:xfrm flipH="1">
            <a:off x="4823460" y="3025775"/>
            <a:ext cx="2127250" cy="1958340"/>
          </a:xfrm>
          <a:prstGeom prst="rect">
            <a:avLst/>
          </a:prstGeom>
        </p:spPr>
      </p:pic>
      <p:sp>
        <p:nvSpPr>
          <p:cNvPr id="19" name="Text 14"/>
          <p:cNvSpPr/>
          <p:nvPr/>
        </p:nvSpPr>
        <p:spPr>
          <a:xfrm>
            <a:off x="776531" y="1697315"/>
            <a:ext cx="3429709" cy="284559"/>
          </a:xfrm>
          <a:prstGeom prst="rect">
            <a:avLst/>
          </a:prstGeom>
          <a:noFill/>
          <a:ln/>
        </p:spPr>
        <p:txBody>
          <a:bodyPr wrap="square" lIns="0" tIns="0" rIns="0" bIns="0" rtlCol="0" anchor="t">
            <a:spAutoFit/>
          </a:bodyPr>
          <a:lstStyle/>
          <a:p>
            <a:pPr>
              <a:lnSpc>
                <a:spcPct val="100000"/>
              </a:lnSpc>
            </a:pPr>
            <a:r>
              <a:rPr lang="en-US" sz="1800" b="1" dirty="0">
                <a:solidFill>
                  <a:srgbClr val="1D31E2"/>
                </a:solidFill>
                <a:latin typeface="MiSans" pitchFamily="34" charset="0"/>
                <a:ea typeface="MiSans" pitchFamily="34" charset="-122"/>
                <a:cs typeface="MiSans" pitchFamily="34" charset="-120"/>
              </a:rPr>
              <a:t>Balanced Study Plans</a:t>
            </a:r>
            <a:endParaRPr lang="en-US" sz="1600" dirty="0"/>
          </a:p>
        </p:txBody>
      </p:sp>
      <p:sp>
        <p:nvSpPr>
          <p:cNvPr id="20" name="Text 15"/>
          <p:cNvSpPr/>
          <p:nvPr/>
        </p:nvSpPr>
        <p:spPr>
          <a:xfrm>
            <a:off x="663021" y="2061564"/>
            <a:ext cx="4329926" cy="1364456"/>
          </a:xfrm>
          <a:prstGeom prst="rect">
            <a:avLst/>
          </a:prstGeom>
          <a:noFill/>
          <a:ln/>
        </p:spPr>
        <p:txBody>
          <a:bodyPr wrap="square" lIns="91440" tIns="45720" rIns="91440" bIns="45720" rtlCol="0" anchor="t">
            <a:spAutoFit/>
          </a:bodyPr>
          <a:lstStyle/>
          <a:p>
            <a:pPr>
              <a:lnSpc>
                <a:spcPct val="120000"/>
              </a:lnSpc>
            </a:pPr>
            <a:r>
              <a:rPr lang="en-US" sz="1400" dirty="0">
                <a:solidFill>
                  <a:srgbClr val="000000"/>
                </a:solidFill>
                <a:latin typeface="MiSans" pitchFamily="34" charset="0"/>
                <a:ea typeface="MiSans" pitchFamily="34" charset="-122"/>
                <a:cs typeface="MiSans" pitchFamily="34" charset="-120"/>
              </a:rPr>
              <a:t>AI creates weekly study plans by balancing subject difficulty, deadline proximity, and optimal break intervals. This ensures a well-rounded study schedule that avoids burnout and maximizes retention.</a:t>
            </a:r>
            <a:endParaRPr lang="en-US" sz="1600" dirty="0"/>
          </a:p>
        </p:txBody>
      </p:sp>
      <p:sp>
        <p:nvSpPr>
          <p:cNvPr id="21" name="Text 16"/>
          <p:cNvSpPr/>
          <p:nvPr/>
        </p:nvSpPr>
        <p:spPr>
          <a:xfrm>
            <a:off x="776531" y="4178260"/>
            <a:ext cx="3429709" cy="284559"/>
          </a:xfrm>
          <a:prstGeom prst="rect">
            <a:avLst/>
          </a:prstGeom>
          <a:noFill/>
          <a:ln/>
        </p:spPr>
        <p:txBody>
          <a:bodyPr wrap="square" lIns="0" tIns="0" rIns="0" bIns="0" rtlCol="0" anchor="t">
            <a:spAutoFit/>
          </a:bodyPr>
          <a:lstStyle/>
          <a:p>
            <a:pPr>
              <a:lnSpc>
                <a:spcPct val="100000"/>
              </a:lnSpc>
            </a:pPr>
            <a:r>
              <a:rPr lang="en-US" sz="1800" b="1" dirty="0">
                <a:solidFill>
                  <a:srgbClr val="1D31E2"/>
                </a:solidFill>
                <a:latin typeface="MiSans" pitchFamily="34" charset="0"/>
                <a:ea typeface="MiSans" pitchFamily="34" charset="-122"/>
                <a:cs typeface="MiSans" pitchFamily="34" charset="-120"/>
              </a:rPr>
              <a:t>Synced Reminders</a:t>
            </a:r>
            <a:endParaRPr lang="en-US" sz="1600" dirty="0"/>
          </a:p>
        </p:txBody>
      </p:sp>
      <p:sp>
        <p:nvSpPr>
          <p:cNvPr id="22" name="Text 17"/>
          <p:cNvSpPr/>
          <p:nvPr/>
        </p:nvSpPr>
        <p:spPr>
          <a:xfrm>
            <a:off x="663021" y="4531079"/>
            <a:ext cx="4329926" cy="1091605"/>
          </a:xfrm>
          <a:prstGeom prst="rect">
            <a:avLst/>
          </a:prstGeom>
          <a:noFill/>
          <a:ln/>
        </p:spPr>
        <p:txBody>
          <a:bodyPr wrap="square" lIns="91440" tIns="45720" rIns="91440" bIns="45720" rtlCol="0" anchor="t">
            <a:spAutoFit/>
          </a:bodyPr>
          <a:lstStyle/>
          <a:p>
            <a:pPr>
              <a:lnSpc>
                <a:spcPct val="120000"/>
              </a:lnSpc>
            </a:pPr>
            <a:r>
              <a:rPr lang="en-US" sz="1400" dirty="0">
                <a:solidFill>
                  <a:srgbClr val="000000"/>
                </a:solidFill>
                <a:latin typeface="MiSans" pitchFamily="34" charset="0"/>
                <a:ea typeface="MiSans" pitchFamily="34" charset="-122"/>
                <a:cs typeface="MiSans" pitchFamily="34" charset="-120"/>
              </a:rPr>
              <a:t>AI tools like Google Calendar and Notion sync study reminders to your devices, ensuring you never miss a study session or important deadline. This keeps you on track without manual effort.</a:t>
            </a:r>
            <a:endParaRPr lang="en-US" sz="1600" dirty="0"/>
          </a:p>
        </p:txBody>
      </p:sp>
      <p:sp>
        <p:nvSpPr>
          <p:cNvPr id="23" name="Text 18"/>
          <p:cNvSpPr/>
          <p:nvPr/>
        </p:nvSpPr>
        <p:spPr>
          <a:xfrm>
            <a:off x="7268291" y="1697188"/>
            <a:ext cx="3429709" cy="284559"/>
          </a:xfrm>
          <a:prstGeom prst="rect">
            <a:avLst/>
          </a:prstGeom>
          <a:noFill/>
          <a:ln/>
        </p:spPr>
        <p:txBody>
          <a:bodyPr wrap="square" lIns="0" tIns="0" rIns="0" bIns="0" rtlCol="0" anchor="t">
            <a:spAutoFit/>
          </a:bodyPr>
          <a:lstStyle/>
          <a:p>
            <a:pPr>
              <a:lnSpc>
                <a:spcPct val="100000"/>
              </a:lnSpc>
            </a:pPr>
            <a:r>
              <a:rPr lang="en-US" sz="1800" b="1" dirty="0">
                <a:solidFill>
                  <a:srgbClr val="1D31E2"/>
                </a:solidFill>
                <a:latin typeface="MiSans" pitchFamily="34" charset="0"/>
                <a:ea typeface="MiSans" pitchFamily="34" charset="-122"/>
                <a:cs typeface="MiSans" pitchFamily="34" charset="-120"/>
              </a:rPr>
              <a:t>Adaptive Scheduling</a:t>
            </a:r>
            <a:endParaRPr lang="en-US" sz="1600" dirty="0"/>
          </a:p>
        </p:txBody>
      </p:sp>
      <p:sp>
        <p:nvSpPr>
          <p:cNvPr id="24" name="Text 19"/>
          <p:cNvSpPr/>
          <p:nvPr/>
        </p:nvSpPr>
        <p:spPr>
          <a:xfrm>
            <a:off x="7164786" y="2062072"/>
            <a:ext cx="4329926" cy="1091605"/>
          </a:xfrm>
          <a:prstGeom prst="rect">
            <a:avLst/>
          </a:prstGeom>
          <a:noFill/>
          <a:ln/>
        </p:spPr>
        <p:txBody>
          <a:bodyPr wrap="square" lIns="91440" tIns="45720" rIns="91440" bIns="45720" rtlCol="0" anchor="t">
            <a:spAutoFit/>
          </a:bodyPr>
          <a:lstStyle/>
          <a:p>
            <a:pPr>
              <a:lnSpc>
                <a:spcPct val="120000"/>
              </a:lnSpc>
            </a:pPr>
            <a:r>
              <a:rPr lang="en-US" sz="1400" dirty="0">
                <a:solidFill>
                  <a:srgbClr val="000000"/>
                </a:solidFill>
                <a:latin typeface="MiSans" pitchFamily="34" charset="0"/>
                <a:ea typeface="MiSans" pitchFamily="34" charset="-122"/>
                <a:cs typeface="MiSans" pitchFamily="34" charset="-120"/>
              </a:rPr>
              <a:t>AI adjusts study plans based on your progress. If you’re struggling with a topic, it allocates more time to help you catch up, ensuring continuous alignment with your learning needs.</a:t>
            </a:r>
            <a:endParaRPr lang="en-US" sz="1600" dirty="0"/>
          </a:p>
        </p:txBody>
      </p:sp>
      <p:sp>
        <p:nvSpPr>
          <p:cNvPr id="25" name="Text 20"/>
          <p:cNvSpPr/>
          <p:nvPr/>
        </p:nvSpPr>
        <p:spPr>
          <a:xfrm>
            <a:off x="7268291" y="4175466"/>
            <a:ext cx="3429709" cy="284559"/>
          </a:xfrm>
          <a:prstGeom prst="rect">
            <a:avLst/>
          </a:prstGeom>
          <a:noFill/>
          <a:ln/>
        </p:spPr>
        <p:txBody>
          <a:bodyPr wrap="square" lIns="0" tIns="0" rIns="0" bIns="0" rtlCol="0" anchor="t">
            <a:spAutoFit/>
          </a:bodyPr>
          <a:lstStyle/>
          <a:p>
            <a:pPr>
              <a:lnSpc>
                <a:spcPct val="100000"/>
              </a:lnSpc>
            </a:pPr>
            <a:r>
              <a:rPr lang="en-US" sz="1800" b="1" dirty="0">
                <a:solidFill>
                  <a:srgbClr val="1D31E2"/>
                </a:solidFill>
                <a:latin typeface="MiSans" pitchFamily="34" charset="0"/>
                <a:ea typeface="MiSans" pitchFamily="34" charset="-122"/>
                <a:cs typeface="MiSans" pitchFamily="34" charset="-120"/>
              </a:rPr>
              <a:t>Effortless Planning</a:t>
            </a:r>
            <a:endParaRPr lang="en-US" sz="1600" dirty="0"/>
          </a:p>
        </p:txBody>
      </p:sp>
      <p:sp>
        <p:nvSpPr>
          <p:cNvPr id="26" name="Text 21"/>
          <p:cNvSpPr/>
          <p:nvPr/>
        </p:nvSpPr>
        <p:spPr>
          <a:xfrm>
            <a:off x="7164786" y="4531460"/>
            <a:ext cx="4329926" cy="1091605"/>
          </a:xfrm>
          <a:prstGeom prst="rect">
            <a:avLst/>
          </a:prstGeom>
          <a:noFill/>
          <a:ln/>
        </p:spPr>
        <p:txBody>
          <a:bodyPr wrap="square" lIns="91440" tIns="45720" rIns="91440" bIns="45720" rtlCol="0" anchor="t">
            <a:spAutoFit/>
          </a:bodyPr>
          <a:lstStyle/>
          <a:p>
            <a:pPr>
              <a:lnSpc>
                <a:spcPct val="120000"/>
              </a:lnSpc>
            </a:pPr>
            <a:r>
              <a:rPr lang="en-US" sz="1400" dirty="0">
                <a:solidFill>
                  <a:srgbClr val="000000"/>
                </a:solidFill>
                <a:latin typeface="MiSans" pitchFamily="34" charset="0"/>
                <a:ea typeface="MiSans" pitchFamily="34" charset="-122"/>
                <a:cs typeface="MiSans" pitchFamily="34" charset="-120"/>
              </a:rPr>
              <a:t>Tools like MyStudyLife and Todoist turn syllabus dates into actionable, adaptive schedules without manual spreadsheet work. This saves time and reduces the stress of planning.</a:t>
            </a:r>
            <a:endParaRPr lang="en-US" sz="1600"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1D31E2"/>
        </a:solidFill>
        <a:effectLst/>
      </p:bgPr>
    </p:bg>
    <p:spTree>
      <p:nvGrpSpPr>
        <p:cNvPr id="1" name=""/>
        <p:cNvGrpSpPr/>
        <p:nvPr/>
      </p:nvGrpSpPr>
      <p:grpSpPr>
        <a:xfrm>
          <a:off x="0" y="0"/>
          <a:ext cx="0" cy="0"/>
          <a:chOff x="0" y="0"/>
          <a:chExt cx="0" cy="0"/>
        </a:xfrm>
      </p:grpSpPr>
      <p:sp>
        <p:nvSpPr>
          <p:cNvPr id="2" name="Text 0"/>
          <p:cNvSpPr/>
          <p:nvPr/>
        </p:nvSpPr>
        <p:spPr>
          <a:xfrm>
            <a:off x="542215" y="676766"/>
            <a:ext cx="8152877" cy="833184"/>
          </a:xfrm>
          <a:prstGeom prst="rect">
            <a:avLst/>
          </a:prstGeom>
          <a:noFill/>
          <a:ln/>
        </p:spPr>
        <p:txBody>
          <a:bodyPr wrap="square" lIns="91440" tIns="45720" rIns="91440" bIns="45720" rtlCol="0" anchor="t"/>
          <a:lstStyle/>
          <a:p>
            <a:pPr>
              <a:lnSpc>
                <a:spcPct val="100000"/>
              </a:lnSpc>
            </a:pPr>
            <a:r>
              <a:rPr lang="en-US" sz="3600" b="1" dirty="0">
                <a:solidFill>
                  <a:srgbClr val="FFFFFF"/>
                </a:solidFill>
                <a:latin typeface="MiSans" pitchFamily="34" charset="0"/>
                <a:ea typeface="MiSans" pitchFamily="34" charset="-122"/>
                <a:cs typeface="MiSans" pitchFamily="34" charset="-120"/>
              </a:rPr>
              <a:t>Adaptive Priority Adjustment</a:t>
            </a:r>
            <a:endParaRPr lang="en-US" sz="1600" dirty="0"/>
          </a:p>
        </p:txBody>
      </p:sp>
      <p:pic>
        <p:nvPicPr>
          <p:cNvPr id="3" name="Image 0" descr="https://kimi-img.moonshot.cn/pub/slides/slides_tmpl/image/25-08-27-20:07:29-d2nfa098bjvh7rlj0fig.png"/>
          <p:cNvPicPr>
            <a:picLocks noChangeAspect="1"/>
          </p:cNvPicPr>
          <p:nvPr/>
        </p:nvPicPr>
        <p:blipFill>
          <a:blip r:embed="rId3"/>
          <a:stretch>
            <a:fillRect/>
          </a:stretch>
        </p:blipFill>
        <p:spPr>
          <a:xfrm flipH="1">
            <a:off x="542290" y="5427980"/>
            <a:ext cx="10744200" cy="807085"/>
          </a:xfrm>
          <a:prstGeom prst="rect">
            <a:avLst/>
          </a:prstGeom>
        </p:spPr>
      </p:pic>
      <p:pic>
        <p:nvPicPr>
          <p:cNvPr id="4" name="Image 1" descr="https://kimi-img.moonshot.cn/pub/slides/slides_tmpl/image/25-08-27-20:07:30-d2nfa0h8bjvh7rlj0fm0.png"/>
          <p:cNvPicPr>
            <a:picLocks noChangeAspect="1"/>
          </p:cNvPicPr>
          <p:nvPr/>
        </p:nvPicPr>
        <p:blipFill>
          <a:blip r:embed="rId4"/>
          <a:stretch>
            <a:fillRect/>
          </a:stretch>
        </p:blipFill>
        <p:spPr>
          <a:xfrm>
            <a:off x="7136765" y="981075"/>
            <a:ext cx="3683635" cy="4607560"/>
          </a:xfrm>
          <a:prstGeom prst="rect">
            <a:avLst/>
          </a:prstGeom>
        </p:spPr>
      </p:pic>
      <p:pic>
        <p:nvPicPr>
          <p:cNvPr id="5" name="Image 2" descr="https://kimi-img.moonshot.cn/pub/slides/slides_tmpl/image/25-08-27-20:07:29-d2nfa098bjvh7rlj0fk0.png"/>
          <p:cNvPicPr>
            <a:picLocks noChangeAspect="1"/>
          </p:cNvPicPr>
          <p:nvPr/>
        </p:nvPicPr>
        <p:blipFill>
          <a:blip r:embed="rId5"/>
          <a:stretch>
            <a:fillRect/>
          </a:stretch>
        </p:blipFill>
        <p:spPr>
          <a:xfrm>
            <a:off x="7275195" y="861060"/>
            <a:ext cx="3812540" cy="4871720"/>
          </a:xfrm>
          <a:prstGeom prst="rect">
            <a:avLst/>
          </a:prstGeom>
        </p:spPr>
      </p:pic>
      <p:pic>
        <p:nvPicPr>
          <p:cNvPr id="6" name="Image 3" descr="https://kimi-img.moonshot.cn/pub/slides/slides_tmpl/image/25-08-27-20:07:29-d2nfa098bjvh7rlj0fj0.png"/>
          <p:cNvPicPr>
            <a:picLocks noChangeAspect="1"/>
          </p:cNvPicPr>
          <p:nvPr/>
        </p:nvPicPr>
        <p:blipFill>
          <a:blip r:embed="rId6"/>
          <a:stretch>
            <a:fillRect/>
          </a:stretch>
        </p:blipFill>
        <p:spPr>
          <a:xfrm rot="1860000">
            <a:off x="1109345" y="1680845"/>
            <a:ext cx="856615" cy="1282700"/>
          </a:xfrm>
          <a:prstGeom prst="rect">
            <a:avLst/>
          </a:prstGeom>
        </p:spPr>
      </p:pic>
      <p:sp>
        <p:nvSpPr>
          <p:cNvPr id="7" name="Text 1"/>
          <p:cNvSpPr/>
          <p:nvPr/>
        </p:nvSpPr>
        <p:spPr>
          <a:xfrm>
            <a:off x="966470" y="3131185"/>
            <a:ext cx="5617845" cy="306784"/>
          </a:xfrm>
          <a:prstGeom prst="rect">
            <a:avLst/>
          </a:prstGeom>
          <a:noFill/>
          <a:ln/>
        </p:spPr>
        <p:txBody>
          <a:bodyPr wrap="square" lIns="0" tIns="0" rIns="0" bIns="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Real-Time Adjustments</a:t>
            </a:r>
            <a:endParaRPr lang="en-US" sz="1600" dirty="0"/>
          </a:p>
        </p:txBody>
      </p:sp>
      <p:sp>
        <p:nvSpPr>
          <p:cNvPr id="8" name="Text 2"/>
          <p:cNvSpPr/>
          <p:nvPr/>
        </p:nvSpPr>
        <p:spPr>
          <a:xfrm>
            <a:off x="863600" y="3507105"/>
            <a:ext cx="5490210" cy="960041"/>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AI monitors your study progress and adjusts priorities in real-time. If you consistently score low on a topic, it suggests focusing more on that area to improve overall performance.</a:t>
            </a:r>
            <a:endParaRPr lang="en-US" sz="1600" dirty="0"/>
          </a:p>
        </p:txBody>
      </p:sp>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1307</Words>
  <Application>Microsoft Office PowerPoint</Application>
  <PresentationFormat>Widescreen</PresentationFormat>
  <Paragraphs>171</Paragraphs>
  <Slides>26</Slides>
  <Notes>26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MiSans</vt:lpstr>
      <vt:lpstr>Arial</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Study Buddy Blueprint</dc:title>
  <dc:subject>AI Study Buddy Blueprint</dc:subject>
  <dc:creator>Kimi</dc:creator>
  <cp:lastModifiedBy>Sean</cp:lastModifiedBy>
  <cp:revision>2</cp:revision>
  <dcterms:created xsi:type="dcterms:W3CDTF">2025-12-03T23:59:36Z</dcterms:created>
  <dcterms:modified xsi:type="dcterms:W3CDTF">2025-12-04T00:08:26Z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{"Label":"AI Study Buddy Blueprint","ContentProducer":"001191110108MACG2KBH8F10000","ProduceID":"d4ocsq6d44j85p2qfl6g","ReservedCode1":"","ContentPropagator":"001191110108MACG2KBH8F20000","PropagateID":"d4ocsq6d44j85p2qfl6g","ReservedCode2":""}</vt:lpwstr>
  </property>
</Properties>
</file>